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8"/>
  </p:notesMasterIdLst>
  <p:sldIdLst>
    <p:sldId id="256" r:id="rId2"/>
    <p:sldId id="288" r:id="rId3"/>
    <p:sldId id="289" r:id="rId4"/>
    <p:sldId id="292" r:id="rId5"/>
    <p:sldId id="3138" r:id="rId6"/>
    <p:sldId id="3139" r:id="rId7"/>
    <p:sldId id="3140" r:id="rId8"/>
    <p:sldId id="3141" r:id="rId9"/>
    <p:sldId id="3142" r:id="rId10"/>
    <p:sldId id="3143" r:id="rId11"/>
    <p:sldId id="3144" r:id="rId12"/>
    <p:sldId id="3145" r:id="rId13"/>
    <p:sldId id="3146" r:id="rId14"/>
    <p:sldId id="3147" r:id="rId15"/>
    <p:sldId id="3148" r:id="rId16"/>
    <p:sldId id="3149" r:id="rId17"/>
    <p:sldId id="3150" r:id="rId18"/>
    <p:sldId id="3151" r:id="rId19"/>
    <p:sldId id="3152" r:id="rId20"/>
    <p:sldId id="3153" r:id="rId21"/>
    <p:sldId id="3154" r:id="rId22"/>
    <p:sldId id="946" r:id="rId23"/>
    <p:sldId id="299" r:id="rId24"/>
    <p:sldId id="295" r:id="rId25"/>
    <p:sldId id="955" r:id="rId26"/>
    <p:sldId id="985" r:id="rId27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EA60D0-A71F-4857-A671-ADD1338892A4}">
  <a:tblStyle styleId="{ACEA60D0-A71F-4857-A671-ADD1338892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37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84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68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89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9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31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940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938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828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6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81a7822eed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281a7822eed_0_57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301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767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81a7822eed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281a7822eed_0_776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81a7822eed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81a7822eed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81a7822eed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281a7822eed_0_583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81a7822eed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g281a7822eed_0_62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0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63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27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08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1a7822eed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1a7822eed_0_560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21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02EE73-CE8D-18A7-E401-18B0D277D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82C197-B549-8AFC-FD1D-45964EB90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3FE242-2EA3-3E2E-3D44-FBF8F3DE0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21F0-37DD-48A9-95F9-402B6BCDA9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71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/>
        </p:nvSpPr>
        <p:spPr>
          <a:xfrm>
            <a:off x="429538" y="1539737"/>
            <a:ext cx="9914400" cy="44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 dirty="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Jak se správně orientovat v oblasti výživy</a:t>
            </a:r>
            <a:endParaRPr sz="38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Trebuchet MS"/>
                <a:ea typeface="Trebuchet MS"/>
                <a:cs typeface="Trebuchet MS"/>
                <a:sym typeface="Trebuchet MS"/>
              </a:rPr>
              <a:t>RNDr. Pavel Suchánek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dirty="0">
                <a:latin typeface="Trebuchet MS"/>
                <a:ea typeface="Trebuchet MS"/>
                <a:cs typeface="Trebuchet MS"/>
                <a:sym typeface="Trebuchet MS"/>
              </a:rPr>
              <a:t>nutriční poradna FitBee &amp; Institut dietologie a výživy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dirty="0">
                <a:latin typeface="Trebuchet MS"/>
                <a:ea typeface="Trebuchet MS"/>
                <a:cs typeface="Trebuchet MS"/>
                <a:sym typeface="Trebuchet MS"/>
              </a:rPr>
              <a:t>Praha 29/11 2023, Dorties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0" name="Google Shape;110;p26"/>
          <p:cNvCxnSpPr/>
          <p:nvPr/>
        </p:nvCxnSpPr>
        <p:spPr>
          <a:xfrm>
            <a:off x="347875" y="2715350"/>
            <a:ext cx="99552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26"/>
          <p:cNvCxnSpPr/>
          <p:nvPr/>
        </p:nvCxnSpPr>
        <p:spPr>
          <a:xfrm>
            <a:off x="388800" y="7195450"/>
            <a:ext cx="99144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5002" y="6423676"/>
            <a:ext cx="718075" cy="5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2323A95-235D-6CAA-3FFD-73852116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5" y="326583"/>
            <a:ext cx="2592232" cy="14606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83A867-7807-2FCA-F504-69CDB6A41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776" y="190126"/>
            <a:ext cx="1964263" cy="1597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10</a:t>
            </a:fld>
            <a:endParaRPr lang="nl-BE" alt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8EDE8B-491B-1FCE-62C7-FC8750D41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346" y="1764873"/>
            <a:ext cx="7983808" cy="5057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16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11</a:t>
            </a:fld>
            <a:endParaRPr lang="nl-BE" alt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C677C8-23C3-2119-9836-DF5BB8D9A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45" y="1461821"/>
            <a:ext cx="8934082" cy="52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12</a:t>
            </a:fld>
            <a:endParaRPr lang="nl-BE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D0DC2A-C232-ABBC-1BB5-F03888E9E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15" y="1717559"/>
            <a:ext cx="9238257" cy="48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3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13</a:t>
            </a:fld>
            <a:endParaRPr lang="nl-BE" alt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2C081B5-1FC4-5C06-FE1E-ABCE1A77AD45}"/>
              </a:ext>
            </a:extLst>
          </p:cNvPr>
          <p:cNvSpPr txBox="1">
            <a:spLocks/>
          </p:cNvSpPr>
          <p:nvPr/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b="1">
                <a:solidFill>
                  <a:srgbClr val="303233"/>
                </a:solidFill>
                <a:latin typeface="Inter"/>
              </a:rPr>
              <a:t>Pravidelnost ve stravě  - pozitivní stereotyp</a:t>
            </a:r>
          </a:p>
          <a:p>
            <a:pPr algn="l"/>
            <a:r>
              <a:rPr lang="cs-CZ">
                <a:solidFill>
                  <a:srgbClr val="303233"/>
                </a:solidFill>
                <a:latin typeface="Inter"/>
              </a:rPr>
              <a:t>Důležitou roli hraje nejen složení jídelníčku, ale také </a:t>
            </a:r>
            <a:r>
              <a:rPr lang="cs-CZ" b="1">
                <a:solidFill>
                  <a:srgbClr val="303233"/>
                </a:solidFill>
                <a:latin typeface="Inter"/>
              </a:rPr>
              <a:t>časové rozestupy mezi jednotlivými pokrmy</a:t>
            </a:r>
          </a:p>
          <a:p>
            <a:pPr algn="l"/>
            <a:r>
              <a:rPr lang="cs-CZ">
                <a:solidFill>
                  <a:srgbClr val="303233"/>
                </a:solidFill>
                <a:latin typeface="Inter"/>
              </a:rPr>
              <a:t>Optimální rozestupy mezi jídly 3-5 hodin - stabilnější hladina krevního cukru a zlepší se  chování při výběru jídel.</a:t>
            </a:r>
          </a:p>
          <a:p>
            <a:pPr algn="l"/>
            <a:r>
              <a:rPr lang="cs-CZ">
                <a:solidFill>
                  <a:srgbClr val="303233"/>
                </a:solidFill>
                <a:latin typeface="Inter"/>
              </a:rPr>
              <a:t>Pokud budou rozestupy delší než  3–5 hodin - zvýšená chuť na sladké z důvodu potřeby rychlého zahnání hladu. </a:t>
            </a:r>
          </a:p>
          <a:p>
            <a:pPr algn="l"/>
            <a:r>
              <a:rPr lang="cs-CZ" b="1">
                <a:solidFill>
                  <a:srgbClr val="303233"/>
                </a:solidFill>
                <a:latin typeface="Inter"/>
              </a:rPr>
              <a:t>Nicméně jedná se o individuální záležitost</a:t>
            </a:r>
            <a:r>
              <a:rPr lang="cs-CZ">
                <a:solidFill>
                  <a:srgbClr val="303233"/>
                </a:solidFill>
                <a:latin typeface="Inter"/>
              </a:rPr>
              <a:t>, neboť každému mohou vyhovovat jiné intervaly a četnost pokrmů během dne.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14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14</a:t>
            </a:fld>
            <a:endParaRPr lang="nl-BE" alt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3063CE2-CE11-DD61-9B27-876076F5E100}"/>
              </a:ext>
            </a:extLst>
          </p:cNvPr>
          <p:cNvSpPr txBox="1">
            <a:spLocks/>
          </p:cNvSpPr>
          <p:nvPr/>
        </p:nvSpPr>
        <p:spPr>
          <a:xfrm>
            <a:off x="594454" y="1644271"/>
            <a:ext cx="9350319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b="1" dirty="0">
                <a:solidFill>
                  <a:srgbClr val="303233"/>
                </a:solidFill>
                <a:latin typeface="Inter"/>
              </a:rPr>
              <a:t>Příliš velký kalorický deficit</a:t>
            </a:r>
          </a:p>
          <a:p>
            <a:pPr algn="l"/>
            <a:endParaRPr lang="cs-CZ" b="1" dirty="0">
              <a:solidFill>
                <a:srgbClr val="303233"/>
              </a:solidFill>
              <a:latin typeface="Inter"/>
            </a:endParaRPr>
          </a:p>
          <a:p>
            <a:pPr algn="l"/>
            <a:r>
              <a:rPr lang="cs-CZ" dirty="0">
                <a:solidFill>
                  <a:srgbClr val="303233"/>
                </a:solidFill>
                <a:latin typeface="Inter"/>
              </a:rPr>
              <a:t>Pokud klient hladoví nebo  nepřijímá dostatek kalorií s ohledem na jeho energetický  výdej – drastické diety </a:t>
            </a:r>
          </a:p>
          <a:p>
            <a:pPr algn="l"/>
            <a:r>
              <a:rPr lang="cs-CZ" dirty="0">
                <a:solidFill>
                  <a:srgbClr val="303233"/>
                </a:solidFill>
                <a:latin typeface="Inter"/>
              </a:rPr>
              <a:t>Vyšší chutě na sladké – pocit závislosti na sladkém </a:t>
            </a:r>
          </a:p>
          <a:p>
            <a:pPr algn="l"/>
            <a:endParaRPr lang="cs-CZ" dirty="0">
              <a:solidFill>
                <a:srgbClr val="303233"/>
              </a:solidFill>
              <a:latin typeface="Inter"/>
            </a:endParaRPr>
          </a:p>
          <a:p>
            <a:pPr algn="l"/>
            <a:r>
              <a:rPr lang="cs-CZ" dirty="0">
                <a:solidFill>
                  <a:srgbClr val="303233"/>
                </a:solidFill>
                <a:latin typeface="Inter"/>
              </a:rPr>
              <a:t>Pozor neplatí čím je větší</a:t>
            </a:r>
            <a:r>
              <a:rPr lang="cs-CZ" dirty="0">
                <a:solidFill>
                  <a:schemeClr val="tx1"/>
                </a:solidFill>
                <a:latin typeface="Inter"/>
              </a:rPr>
              <a:t> </a:t>
            </a:r>
            <a:r>
              <a:rPr lang="cs-CZ" u="sng" dirty="0">
                <a:solidFill>
                  <a:schemeClr val="tx1"/>
                </a:solidFill>
                <a:latin typeface="Inter"/>
              </a:rPr>
              <a:t>kalorický deficit</a:t>
            </a:r>
            <a:r>
              <a:rPr lang="cs-CZ" dirty="0">
                <a:solidFill>
                  <a:srgbClr val="303233"/>
                </a:solidFill>
                <a:latin typeface="Inter"/>
              </a:rPr>
              <a:t>, tím je rychlejší výsledek. </a:t>
            </a:r>
          </a:p>
          <a:p>
            <a:pPr algn="l"/>
            <a:r>
              <a:rPr lang="cs-CZ" b="1" dirty="0">
                <a:solidFill>
                  <a:srgbClr val="303233"/>
                </a:solidFill>
                <a:latin typeface="Inter"/>
              </a:rPr>
              <a:t>Nevytvářejte větší kalorický deficit než 30 %.</a:t>
            </a:r>
          </a:p>
          <a:p>
            <a:pPr algn="l"/>
            <a:r>
              <a:rPr lang="cs-CZ" b="1" dirty="0">
                <a:solidFill>
                  <a:srgbClr val="303233"/>
                </a:solidFill>
                <a:latin typeface="Inter"/>
              </a:rPr>
              <a:t>20% strava + 10 % pohybová aktivita</a:t>
            </a:r>
            <a:endParaRPr lang="cs-CZ" dirty="0">
              <a:solidFill>
                <a:srgbClr val="303233"/>
              </a:solidFill>
              <a:latin typeface="Inter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20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15</a:t>
            </a:fld>
            <a:endParaRPr lang="nl-BE" alt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6B495B46-0BBD-D835-1797-C7C9E32BF015}"/>
              </a:ext>
            </a:extLst>
          </p:cNvPr>
          <p:cNvSpPr txBox="1">
            <a:spLocks/>
          </p:cNvSpPr>
          <p:nvPr/>
        </p:nvSpPr>
        <p:spPr>
          <a:xfrm>
            <a:off x="594142" y="1512369"/>
            <a:ext cx="7538875" cy="34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dirty="0">
                <a:solidFill>
                  <a:srgbClr val="303233"/>
                </a:solidFill>
              </a:rPr>
              <a:t>7. Vhodná pohybová aktivita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solidFill>
                  <a:schemeClr val="tx1"/>
                </a:solidFill>
              </a:rPr>
              <a:t>Pohybová aktivita omezuje chuť na sladké a tučné potraviny – např. jako je čokoláda</a:t>
            </a:r>
          </a:p>
          <a:p>
            <a:pPr algn="l">
              <a:lnSpc>
                <a:spcPct val="150000"/>
              </a:lnSpc>
            </a:pPr>
            <a:r>
              <a:rPr lang="cs-CZ" sz="1800" dirty="0">
                <a:solidFill>
                  <a:schemeClr val="tx1"/>
                </a:solidFill>
              </a:rPr>
              <a:t>Studie potvrdily, že svižná chůze po dobu pouhých 15 minut může minimalizovat touhu po čokoládě a dalších sladkostech.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chemeClr val="tx1"/>
                </a:solidFill>
              </a:rPr>
              <a:t>Hwajung</a:t>
            </a:r>
            <a:r>
              <a:rPr lang="cs-CZ" sz="1600" dirty="0">
                <a:solidFill>
                  <a:schemeClr val="tx1"/>
                </a:solidFill>
              </a:rPr>
              <a:t> et al: A </a:t>
            </a:r>
            <a:r>
              <a:rPr lang="cs-CZ" sz="1600" dirty="0" err="1">
                <a:solidFill>
                  <a:schemeClr val="tx1"/>
                </a:solidFill>
              </a:rPr>
              <a:t>brisk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walk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compared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with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being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sedentary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 err="1">
                <a:solidFill>
                  <a:schemeClr val="tx1"/>
                </a:solidFill>
              </a:rPr>
              <a:t>reduces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attentional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bias</a:t>
            </a:r>
            <a:r>
              <a:rPr lang="cs-CZ" sz="1600" dirty="0">
                <a:solidFill>
                  <a:schemeClr val="tx1"/>
                </a:solidFill>
              </a:rPr>
              <a:t> and </a:t>
            </a:r>
            <a:r>
              <a:rPr lang="cs-CZ" sz="1600" dirty="0" err="1">
                <a:solidFill>
                  <a:schemeClr val="tx1"/>
                </a:solidFill>
              </a:rPr>
              <a:t>chocolate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cravings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among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regular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chocolate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eaters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with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different</a:t>
            </a:r>
            <a:r>
              <a:rPr lang="cs-CZ" sz="1600" dirty="0">
                <a:solidFill>
                  <a:schemeClr val="tx1"/>
                </a:solidFill>
              </a:rPr>
              <a:t> body mass. </a:t>
            </a:r>
            <a:r>
              <a:rPr lang="cs-CZ" sz="1600" dirty="0" err="1">
                <a:solidFill>
                  <a:schemeClr val="tx1"/>
                </a:solidFill>
              </a:rPr>
              <a:t>Appetite</a:t>
            </a:r>
            <a:r>
              <a:rPr lang="cs-CZ" sz="1600" dirty="0">
                <a:solidFill>
                  <a:schemeClr val="tx1"/>
                </a:solidFill>
              </a:rPr>
              <a:t>. 2013 Dec:71:144-9. </a:t>
            </a:r>
          </a:p>
          <a:p>
            <a:pPr algn="l"/>
            <a:endParaRPr lang="cs-CZ" sz="1800" dirty="0">
              <a:solidFill>
                <a:schemeClr val="tx1"/>
              </a:solidFill>
            </a:endParaRPr>
          </a:p>
          <a:p>
            <a:pPr algn="l"/>
            <a:endParaRPr lang="cs-CZ" sz="1800" dirty="0">
              <a:solidFill>
                <a:schemeClr val="tx1"/>
              </a:solidFill>
            </a:endParaRP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Vysvětlení – umrněné chůze na střevní </a:t>
            </a:r>
            <a:r>
              <a:rPr lang="cs-CZ" sz="1800" dirty="0" err="1">
                <a:solidFill>
                  <a:schemeClr val="tx1"/>
                </a:solidFill>
              </a:rPr>
              <a:t>mikrobiom</a:t>
            </a:r>
            <a:r>
              <a:rPr lang="cs-CZ" sz="1800" dirty="0">
                <a:solidFill>
                  <a:schemeClr val="tx1"/>
                </a:solidFill>
              </a:rPr>
              <a:t> – ten ovlivňuje vylučování serotoninu</a:t>
            </a:r>
          </a:p>
        </p:txBody>
      </p:sp>
    </p:spTree>
    <p:extLst>
      <p:ext uri="{BB962C8B-B14F-4D97-AF65-F5344CB8AC3E}">
        <p14:creationId xmlns:p14="http://schemas.microsoft.com/office/powerpoint/2010/main" val="410307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16</a:t>
            </a:fld>
            <a:endParaRPr lang="nl-BE" alt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649A23C7-942D-438C-0395-31EF623D7A8D}"/>
              </a:ext>
            </a:extLst>
          </p:cNvPr>
          <p:cNvSpPr txBox="1">
            <a:spLocks/>
          </p:cNvSpPr>
          <p:nvPr/>
        </p:nvSpPr>
        <p:spPr>
          <a:xfrm>
            <a:off x="360583" y="1629149"/>
            <a:ext cx="9334135" cy="469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sz="1800" dirty="0">
                <a:solidFill>
                  <a:schemeClr val="tx1"/>
                </a:solidFill>
              </a:rPr>
              <a:t>Nedostatek tekutin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Spouštěčem chutě na sladké - dehydratace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„Hlad je převlečená žízeň”</a:t>
            </a:r>
          </a:p>
          <a:p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Klinické studie prokázaly vliv hydratace na kognitivní schopnosti osob, jejich soustředění a pozornost. </a:t>
            </a:r>
          </a:p>
          <a:p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Dostatek vhodných tekutin (zejména čisté pramenité nebo minerální vody) podporuje poznávací funkce osob, ale také dobrou náladu i pocit štěstí, zatímco nedostatek vody nebo příjem nevhodných tekutin (limonád a dalších sladkých nápojů) je podstatně zhoršuje. </a:t>
            </a:r>
          </a:p>
          <a:p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Tuto skutečnost je třeba brát v potaz i u osob včetně dětí s podezřením na ADHD, tedy trpících syndromem poruchy pozornosti.</a:t>
            </a:r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</a:rPr>
              <a:t>Studie potvrdily, že se při správném pitném režimu projevy ADHD výrazně zeslabí a děti se pak dokážou daleko lépe soustředit na své povinnosti a úkoly,</a:t>
            </a:r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sz="1228" dirty="0" err="1">
                <a:solidFill>
                  <a:schemeClr val="tx1"/>
                </a:solidFill>
              </a:rPr>
              <a:t>Pross</a:t>
            </a:r>
            <a:r>
              <a:rPr lang="cs-CZ" sz="1228" dirty="0">
                <a:solidFill>
                  <a:schemeClr val="tx1"/>
                </a:solidFill>
              </a:rPr>
              <a:t> N </a:t>
            </a:r>
            <a:r>
              <a:rPr lang="cs-CZ" sz="1228" dirty="0" err="1">
                <a:solidFill>
                  <a:schemeClr val="tx1"/>
                </a:solidFill>
              </a:rPr>
              <a:t>Effects</a:t>
            </a:r>
            <a:r>
              <a:rPr lang="cs-CZ" sz="1228" dirty="0">
                <a:solidFill>
                  <a:schemeClr val="tx1"/>
                </a:solidFill>
              </a:rPr>
              <a:t> </a:t>
            </a:r>
            <a:r>
              <a:rPr lang="cs-CZ" sz="1228" dirty="0" err="1">
                <a:solidFill>
                  <a:schemeClr val="tx1"/>
                </a:solidFill>
              </a:rPr>
              <a:t>of</a:t>
            </a:r>
            <a:r>
              <a:rPr lang="cs-CZ" sz="1228" dirty="0">
                <a:solidFill>
                  <a:schemeClr val="tx1"/>
                </a:solidFill>
              </a:rPr>
              <a:t> </a:t>
            </a:r>
            <a:r>
              <a:rPr lang="cs-CZ" sz="1228" dirty="0" err="1">
                <a:solidFill>
                  <a:schemeClr val="tx1"/>
                </a:solidFill>
              </a:rPr>
              <a:t>Dehydration</a:t>
            </a:r>
            <a:r>
              <a:rPr lang="cs-CZ" sz="1228" dirty="0">
                <a:solidFill>
                  <a:schemeClr val="tx1"/>
                </a:solidFill>
              </a:rPr>
              <a:t> on Brain </a:t>
            </a:r>
            <a:r>
              <a:rPr lang="cs-CZ" sz="1228" dirty="0" err="1">
                <a:solidFill>
                  <a:schemeClr val="tx1"/>
                </a:solidFill>
              </a:rPr>
              <a:t>Functioning</a:t>
            </a:r>
            <a:r>
              <a:rPr lang="cs-CZ" sz="1228" dirty="0">
                <a:solidFill>
                  <a:schemeClr val="tx1"/>
                </a:solidFill>
              </a:rPr>
              <a:t>: A </a:t>
            </a:r>
            <a:r>
              <a:rPr lang="cs-CZ" sz="1228" dirty="0" err="1">
                <a:solidFill>
                  <a:schemeClr val="tx1"/>
                </a:solidFill>
              </a:rPr>
              <a:t>Life-Span</a:t>
            </a:r>
            <a:r>
              <a:rPr lang="cs-CZ" sz="1228" dirty="0">
                <a:solidFill>
                  <a:schemeClr val="tx1"/>
                </a:solidFill>
              </a:rPr>
              <a:t> </a:t>
            </a:r>
            <a:r>
              <a:rPr lang="cs-CZ" sz="1228" dirty="0" err="1">
                <a:solidFill>
                  <a:schemeClr val="tx1"/>
                </a:solidFill>
              </a:rPr>
              <a:t>Perspective</a:t>
            </a:r>
            <a:r>
              <a:rPr lang="cs-CZ" sz="1228" dirty="0">
                <a:solidFill>
                  <a:schemeClr val="tx1"/>
                </a:solidFill>
              </a:rPr>
              <a:t>. Ann </a:t>
            </a:r>
            <a:r>
              <a:rPr lang="cs-CZ" sz="1228" dirty="0" err="1">
                <a:solidFill>
                  <a:schemeClr val="tx1"/>
                </a:solidFill>
              </a:rPr>
              <a:t>Nutr</a:t>
            </a:r>
            <a:r>
              <a:rPr lang="cs-CZ" sz="1228" dirty="0">
                <a:solidFill>
                  <a:schemeClr val="tx1"/>
                </a:solidFill>
              </a:rPr>
              <a:t> </a:t>
            </a:r>
            <a:r>
              <a:rPr lang="cs-CZ" sz="1228" dirty="0" err="1">
                <a:solidFill>
                  <a:schemeClr val="tx1"/>
                </a:solidFill>
              </a:rPr>
              <a:t>Metab</a:t>
            </a:r>
            <a:r>
              <a:rPr lang="cs-CZ" sz="1228" dirty="0">
                <a:solidFill>
                  <a:schemeClr val="tx1"/>
                </a:solidFill>
              </a:rPr>
              <a:t>.  2017; 70 </a:t>
            </a:r>
            <a:r>
              <a:rPr lang="cs-CZ" sz="1228" dirty="0" err="1">
                <a:solidFill>
                  <a:schemeClr val="tx1"/>
                </a:solidFill>
              </a:rPr>
              <a:t>Suppl</a:t>
            </a:r>
            <a:r>
              <a:rPr lang="cs-CZ" sz="1228" dirty="0">
                <a:solidFill>
                  <a:schemeClr val="tx1"/>
                </a:solidFill>
              </a:rPr>
              <a:t> 1:30-36.</a:t>
            </a:r>
          </a:p>
          <a:p>
            <a:pPr algn="l"/>
            <a:r>
              <a:rPr lang="cs-CZ" sz="1228" dirty="0" err="1">
                <a:solidFill>
                  <a:schemeClr val="tx1"/>
                </a:solidFill>
              </a:rPr>
              <a:t>Benton</a:t>
            </a:r>
            <a:r>
              <a:rPr lang="cs-CZ" sz="1228" dirty="0">
                <a:solidFill>
                  <a:schemeClr val="tx1"/>
                </a:solidFill>
              </a:rPr>
              <a:t> D, </a:t>
            </a:r>
            <a:r>
              <a:rPr lang="cs-CZ" sz="1228" dirty="0" err="1">
                <a:solidFill>
                  <a:schemeClr val="tx1"/>
                </a:solidFill>
              </a:rPr>
              <a:t>Young</a:t>
            </a:r>
            <a:r>
              <a:rPr lang="cs-CZ" sz="1228" dirty="0">
                <a:solidFill>
                  <a:schemeClr val="tx1"/>
                </a:solidFill>
              </a:rPr>
              <a:t> HA Do </a:t>
            </a:r>
            <a:r>
              <a:rPr lang="cs-CZ" sz="1228" dirty="0" err="1">
                <a:solidFill>
                  <a:schemeClr val="tx1"/>
                </a:solidFill>
              </a:rPr>
              <a:t>small</a:t>
            </a:r>
            <a:r>
              <a:rPr lang="cs-CZ" sz="1228" dirty="0">
                <a:solidFill>
                  <a:schemeClr val="tx1"/>
                </a:solidFill>
              </a:rPr>
              <a:t> </a:t>
            </a:r>
            <a:r>
              <a:rPr lang="cs-CZ" sz="1228" dirty="0" err="1">
                <a:solidFill>
                  <a:schemeClr val="tx1"/>
                </a:solidFill>
              </a:rPr>
              <a:t>differences</a:t>
            </a:r>
            <a:r>
              <a:rPr lang="cs-CZ" sz="1228" dirty="0">
                <a:solidFill>
                  <a:schemeClr val="tx1"/>
                </a:solidFill>
              </a:rPr>
              <a:t> in </a:t>
            </a:r>
            <a:r>
              <a:rPr lang="cs-CZ" sz="1228" dirty="0" err="1">
                <a:solidFill>
                  <a:schemeClr val="tx1"/>
                </a:solidFill>
              </a:rPr>
              <a:t>hydration</a:t>
            </a:r>
            <a:r>
              <a:rPr lang="cs-CZ" sz="1228" dirty="0">
                <a:solidFill>
                  <a:schemeClr val="tx1"/>
                </a:solidFill>
              </a:rPr>
              <a:t> status </a:t>
            </a:r>
            <a:r>
              <a:rPr lang="cs-CZ" sz="1228" dirty="0" err="1">
                <a:solidFill>
                  <a:schemeClr val="tx1"/>
                </a:solidFill>
              </a:rPr>
              <a:t>affect</a:t>
            </a:r>
            <a:r>
              <a:rPr lang="cs-CZ" sz="1228" dirty="0">
                <a:solidFill>
                  <a:schemeClr val="tx1"/>
                </a:solidFill>
              </a:rPr>
              <a:t> </a:t>
            </a:r>
            <a:r>
              <a:rPr lang="cs-CZ" sz="1228" dirty="0" err="1">
                <a:solidFill>
                  <a:schemeClr val="tx1"/>
                </a:solidFill>
              </a:rPr>
              <a:t>mood</a:t>
            </a:r>
            <a:r>
              <a:rPr lang="cs-CZ" sz="1228" dirty="0">
                <a:solidFill>
                  <a:schemeClr val="tx1"/>
                </a:solidFill>
              </a:rPr>
              <a:t> and </a:t>
            </a:r>
            <a:r>
              <a:rPr lang="cs-CZ" sz="1228" dirty="0" err="1">
                <a:solidFill>
                  <a:schemeClr val="tx1"/>
                </a:solidFill>
              </a:rPr>
              <a:t>mental</a:t>
            </a:r>
            <a:r>
              <a:rPr lang="cs-CZ" sz="1228" dirty="0">
                <a:solidFill>
                  <a:schemeClr val="tx1"/>
                </a:solidFill>
              </a:rPr>
              <a:t> performance? </a:t>
            </a:r>
            <a:r>
              <a:rPr lang="cs-CZ" sz="1228" dirty="0" err="1">
                <a:solidFill>
                  <a:schemeClr val="tx1"/>
                </a:solidFill>
              </a:rPr>
              <a:t>Nutr</a:t>
            </a:r>
            <a:r>
              <a:rPr lang="cs-CZ" sz="1228" dirty="0">
                <a:solidFill>
                  <a:schemeClr val="tx1"/>
                </a:solidFill>
              </a:rPr>
              <a:t> </a:t>
            </a:r>
            <a:r>
              <a:rPr lang="cs-CZ" sz="1228" dirty="0" err="1">
                <a:solidFill>
                  <a:schemeClr val="tx1"/>
                </a:solidFill>
              </a:rPr>
              <a:t>Rev</a:t>
            </a:r>
            <a:r>
              <a:rPr lang="cs-CZ" sz="1228" dirty="0">
                <a:solidFill>
                  <a:schemeClr val="tx1"/>
                </a:solidFill>
              </a:rPr>
              <a:t>. 2015 Sep;73 </a:t>
            </a:r>
            <a:r>
              <a:rPr lang="cs-CZ" sz="1228" dirty="0" err="1">
                <a:solidFill>
                  <a:schemeClr val="tx1"/>
                </a:solidFill>
              </a:rPr>
              <a:t>Suppl</a:t>
            </a:r>
            <a:r>
              <a:rPr lang="cs-CZ" sz="1228" dirty="0">
                <a:solidFill>
                  <a:schemeClr val="tx1"/>
                </a:solidFill>
              </a:rPr>
              <a:t> 2:83-96.</a:t>
            </a:r>
          </a:p>
        </p:txBody>
      </p:sp>
    </p:spTree>
    <p:extLst>
      <p:ext uri="{BB962C8B-B14F-4D97-AF65-F5344CB8AC3E}">
        <p14:creationId xmlns:p14="http://schemas.microsoft.com/office/powerpoint/2010/main" val="269791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44304"/>
            <a:ext cx="7658773" cy="114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17</a:t>
            </a:fld>
            <a:endParaRPr lang="nl-BE" altLang="cs-CZ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B31D63F-D5AC-E678-5F27-15DFD2C67F37}"/>
              </a:ext>
            </a:extLst>
          </p:cNvPr>
          <p:cNvSpPr txBox="1">
            <a:spLocks/>
          </p:cNvSpPr>
          <p:nvPr/>
        </p:nvSpPr>
        <p:spPr>
          <a:xfrm>
            <a:off x="602673" y="1545416"/>
            <a:ext cx="9914700" cy="539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Obezita - vysoký podíl bílkovin – sytící efekt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Inzulinová rezistence - strava s nízkým glykemickým indexem – omezit jednoduché sacharidy, naopak přidat vlákninu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Inzulinová citlivost – přestávky mezi jídly alespoň 5 hodin, synchronizace i hormonů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Pravidelný režim a pohybová aktivita – deprese, IR, spánek 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Omezit alkohol – riziko poruch spánku, deprese, riziko přejídání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Fototerapie</a:t>
            </a:r>
          </a:p>
          <a:p>
            <a:pPr algn="just">
              <a:lnSpc>
                <a:spcPct val="150000"/>
              </a:lnSpc>
            </a:pPr>
            <a:endParaRPr lang="cs-CZ" altLang="cs-CZ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Jak v praxi? 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1. Stálý časový režim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2. Pokud pracuji v noci pokračuji ve stravovacím časovém harmonogram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3. Navyšuji podíl bílkovin 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4. Omezuji škroby a cukry – preferuji škroby s nízkým glykemickým indexem  - vláknina, celozrnné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5. Preferuji zdravé oleje k bílkovinám a zelenině 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6. Popíjím po malých doušcích vodu, minerálky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Káva  - až 6 porcí denně – bezpečné množství – bez cukru a mléka</a:t>
            </a:r>
          </a:p>
        </p:txBody>
      </p:sp>
    </p:spTree>
    <p:extLst>
      <p:ext uri="{BB962C8B-B14F-4D97-AF65-F5344CB8AC3E}">
        <p14:creationId xmlns:p14="http://schemas.microsoft.com/office/powerpoint/2010/main" val="26194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18</a:t>
            </a:fld>
            <a:endParaRPr lang="nl-BE" alt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6E2FAA5-6BA7-0430-9C27-4B816988B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06" y="2663662"/>
            <a:ext cx="3717861" cy="381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9464BD-445A-44A3-4124-6C88CF6A3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541" y="1659898"/>
            <a:ext cx="6014145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19</a:t>
            </a:fld>
            <a:endParaRPr lang="nl-BE" alt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7195BA1-782D-F9C8-6063-F85313312A49}"/>
              </a:ext>
            </a:extLst>
          </p:cNvPr>
          <p:cNvSpPr txBox="1">
            <a:spLocks/>
          </p:cNvSpPr>
          <p:nvPr/>
        </p:nvSpPr>
        <p:spPr>
          <a:xfrm rot="10800000" flipV="1">
            <a:off x="1370716" y="441117"/>
            <a:ext cx="9177456" cy="27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122"/>
              </a:lnSpc>
            </a:pPr>
            <a:r>
              <a:rPr lang="cs-CZ" altLang="cs-CZ" sz="3600" b="1" dirty="0"/>
              <a:t>Střevní </a:t>
            </a:r>
            <a:r>
              <a:rPr lang="cs-CZ" altLang="cs-CZ" sz="3600" b="1" dirty="0" err="1"/>
              <a:t>mikrobiom</a:t>
            </a:r>
            <a:r>
              <a:rPr lang="cs-CZ" altLang="cs-CZ" sz="3600" b="1" dirty="0"/>
              <a:t> a vliv stresu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BE345BD-B7A9-6236-3FAD-AA1A2C9FC671}"/>
              </a:ext>
            </a:extLst>
          </p:cNvPr>
          <p:cNvSpPr txBox="1">
            <a:spLocks/>
          </p:cNvSpPr>
          <p:nvPr/>
        </p:nvSpPr>
        <p:spPr>
          <a:xfrm>
            <a:off x="266267" y="1408009"/>
            <a:ext cx="8742651" cy="413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defRPr/>
            </a:pPr>
            <a:r>
              <a:rPr lang="cs-CZ" dirty="0">
                <a:solidFill>
                  <a:schemeClr val="tx1"/>
                </a:solidFill>
              </a:rPr>
              <a:t>Tzv. Osa mozek-střevo</a:t>
            </a:r>
          </a:p>
          <a:p>
            <a:pPr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Únava, poruchy nálady, stres  + například i intenzivní cvičení = uvolňování stresových a katabolických hormonů a zánětlivých látek – provázanost mezi psychickým a fyzický výkonem a složením střevního </a:t>
            </a:r>
            <a:r>
              <a:rPr lang="cs-CZ" sz="1754" dirty="0" err="1">
                <a:solidFill>
                  <a:schemeClr val="tx1"/>
                </a:solidFill>
              </a:rPr>
              <a:t>mikrobiomu</a:t>
            </a:r>
            <a:endParaRPr lang="cs-CZ" sz="1754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cs-CZ" sz="1579" dirty="0">
                <a:solidFill>
                  <a:schemeClr val="tx1"/>
                </a:solidFill>
              </a:rPr>
              <a:t>vliv snížené pestrosti stravy ve stresovém období, nebo v  závodním období sportovců 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579" dirty="0">
                <a:solidFill>
                  <a:schemeClr val="tx1"/>
                </a:solidFill>
              </a:rPr>
              <a:t>snižování ochranných mikroorganizmů podporujících obranyschopnost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579" dirty="0">
                <a:solidFill>
                  <a:schemeClr val="tx1"/>
                </a:solidFill>
              </a:rPr>
              <a:t>Výrazný vliv na propad nálady, únava, podrážděnost u sportovců přetrénovanost</a:t>
            </a:r>
          </a:p>
          <a:p>
            <a:pPr lvl="1">
              <a:defRPr/>
            </a:pPr>
            <a:endParaRPr lang="cs-CZ" sz="1579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cs-CZ" sz="2000" dirty="0">
                <a:solidFill>
                  <a:schemeClr val="tx1"/>
                </a:solidFill>
              </a:rPr>
              <a:t>např. vyšší  obsah jednoduchých sacharidů, nedostatek zdrojů rozpustné vlákniny </a:t>
            </a:r>
          </a:p>
          <a:p>
            <a:pPr marL="1202863" lvl="3" indent="0">
              <a:defRPr/>
            </a:pPr>
            <a:r>
              <a:rPr lang="cs-CZ" sz="2000" dirty="0">
                <a:solidFill>
                  <a:schemeClr val="tx1"/>
                </a:solidFill>
              </a:rPr>
              <a:t>	nižší tvorba krátkých mastných kyselin, rychlého zdroje energie</a:t>
            </a:r>
          </a:p>
          <a:p>
            <a:pPr marL="1202863" lvl="3" indent="0"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1202863" lvl="3" indent="0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11D035A-D6A2-8594-B4F8-0930FA781F54}"/>
              </a:ext>
            </a:extLst>
          </p:cNvPr>
          <p:cNvSpPr txBox="1"/>
          <p:nvPr/>
        </p:nvSpPr>
        <p:spPr>
          <a:xfrm>
            <a:off x="36490" y="5914678"/>
            <a:ext cx="10129942" cy="47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28" b="1" dirty="0">
                <a:latin typeface="+mj-lt"/>
              </a:rPr>
              <a:t>Je obtížné definovat standardní a vhodný stravovací režim, který by podporoval výkon, regeneraci a zároveň udržoval střevní </a:t>
            </a:r>
            <a:r>
              <a:rPr lang="cs-CZ" sz="1228" b="1" dirty="0" err="1">
                <a:latin typeface="+mj-lt"/>
              </a:rPr>
              <a:t>mikrobiom</a:t>
            </a:r>
            <a:r>
              <a:rPr lang="cs-CZ" sz="1228" b="1" dirty="0">
                <a:latin typeface="+mj-lt"/>
              </a:rPr>
              <a:t> v dobré kondici.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44F3C0C-52B7-7288-A16C-13EE08CDA1CD}"/>
              </a:ext>
            </a:extLst>
          </p:cNvPr>
          <p:cNvSpPr/>
          <p:nvPr/>
        </p:nvSpPr>
        <p:spPr>
          <a:xfrm>
            <a:off x="74881" y="5895925"/>
            <a:ext cx="10091765" cy="8116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2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7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4" name="Google Shape;444;p58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58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6" name="Google Shape;44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8"/>
          <p:cNvSpPr txBox="1"/>
          <p:nvPr/>
        </p:nvSpPr>
        <p:spPr>
          <a:xfrm>
            <a:off x="388857" y="1267304"/>
            <a:ext cx="9914700" cy="59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 dirty="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endParaRPr sz="36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 dirty="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PROČ OVOCE A ZELENINU?</a:t>
            </a:r>
            <a:endParaRPr sz="36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9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9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VITAMÍNY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MINERÁLNÍ LÁTKY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VLÁKNINA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ZVÝŠENÍ OBJEMU STRAVY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SNÍŽENÍ ENERGETICKÉ DENZITY STRAVY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8" name="Google Shape;44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8"/>
          <p:cNvPicPr preferRelativeResize="0"/>
          <p:nvPr/>
        </p:nvPicPr>
        <p:blipFill rotWithShape="1">
          <a:blip r:embed="rId5">
            <a:alphaModFix/>
          </a:blip>
          <a:srcRect l="49071" t="24747" r="23387" b="12568"/>
          <a:stretch/>
        </p:blipFill>
        <p:spPr>
          <a:xfrm>
            <a:off x="6137325" y="1401275"/>
            <a:ext cx="3970248" cy="564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20</a:t>
            </a:fld>
            <a:endParaRPr lang="nl-BE" alt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7195BA1-782D-F9C8-6063-F85313312A49}"/>
              </a:ext>
            </a:extLst>
          </p:cNvPr>
          <p:cNvSpPr txBox="1">
            <a:spLocks/>
          </p:cNvSpPr>
          <p:nvPr/>
        </p:nvSpPr>
        <p:spPr>
          <a:xfrm rot="10800000" flipV="1">
            <a:off x="1370716" y="441117"/>
            <a:ext cx="9177456" cy="27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122"/>
              </a:lnSpc>
            </a:pPr>
            <a:r>
              <a:rPr lang="cs-CZ" altLang="cs-CZ" sz="3600" b="1" dirty="0"/>
              <a:t>Střevní </a:t>
            </a:r>
            <a:r>
              <a:rPr lang="cs-CZ" altLang="cs-CZ" sz="3600" b="1" dirty="0" err="1"/>
              <a:t>mikrobiom</a:t>
            </a:r>
            <a:r>
              <a:rPr lang="cs-CZ" altLang="cs-CZ" sz="3600" b="1" dirty="0"/>
              <a:t> a vliv stresu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BE345BD-B7A9-6236-3FAD-AA1A2C9FC671}"/>
              </a:ext>
            </a:extLst>
          </p:cNvPr>
          <p:cNvSpPr txBox="1">
            <a:spLocks/>
          </p:cNvSpPr>
          <p:nvPr/>
        </p:nvSpPr>
        <p:spPr>
          <a:xfrm>
            <a:off x="266267" y="1408009"/>
            <a:ext cx="8742651" cy="413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02863" lvl="3" indent="0">
              <a:defRPr/>
            </a:pPr>
            <a:endParaRPr lang="cs-CZ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93E910DE-C41D-08B5-C559-CC44A2A932AA}"/>
              </a:ext>
            </a:extLst>
          </p:cNvPr>
          <p:cNvSpPr txBox="1">
            <a:spLocks/>
          </p:cNvSpPr>
          <p:nvPr/>
        </p:nvSpPr>
        <p:spPr>
          <a:xfrm>
            <a:off x="1641245" y="1668919"/>
            <a:ext cx="8265527" cy="494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Klinické studie ukazují rozmanitost střevního </a:t>
            </a:r>
            <a:r>
              <a:rPr lang="cs-CZ" sz="1754" dirty="0" err="1">
                <a:solidFill>
                  <a:schemeClr val="tx1"/>
                </a:solidFill>
              </a:rPr>
              <a:t>mikrobiomu</a:t>
            </a:r>
            <a:r>
              <a:rPr lang="cs-CZ" sz="1754" dirty="0">
                <a:solidFill>
                  <a:schemeClr val="tx1"/>
                </a:solidFill>
              </a:rPr>
              <a:t> vlivem pravidelného sportování a vhodné stravy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Sportovci lepší imunita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u sportovců vliv sportu a zvýšené konzumace bílkovin</a:t>
            </a:r>
          </a:p>
          <a:p>
            <a:pPr lvl="1">
              <a:lnSpc>
                <a:spcPct val="150000"/>
              </a:lnSpc>
              <a:defRPr/>
            </a:pPr>
            <a:endParaRPr lang="cs-CZ" sz="1754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Sportovci vs. lidé se sedavých způsobem života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větší rozmanitost střevního </a:t>
            </a:r>
            <a:r>
              <a:rPr lang="cs-CZ" sz="1754" dirty="0" err="1">
                <a:solidFill>
                  <a:schemeClr val="tx1"/>
                </a:solidFill>
              </a:rPr>
              <a:t>mikrobiomu</a:t>
            </a:r>
            <a:r>
              <a:rPr lang="cs-CZ" sz="1754" dirty="0">
                <a:solidFill>
                  <a:schemeClr val="tx1"/>
                </a:solidFill>
              </a:rPr>
              <a:t> sportovců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chybění některých mikroorganizmů účastnících se na imunitě </a:t>
            </a:r>
            <a:br>
              <a:rPr lang="cs-CZ" sz="1754" dirty="0">
                <a:solidFill>
                  <a:schemeClr val="tx1"/>
                </a:solidFill>
              </a:rPr>
            </a:br>
            <a:r>
              <a:rPr lang="cs-CZ" sz="1754" dirty="0">
                <a:solidFill>
                  <a:schemeClr val="tx1"/>
                </a:solidFill>
              </a:rPr>
              <a:t>u nesportujících osob 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nižší zánětlivé parametry u sportovců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1754" dirty="0">
                <a:solidFill>
                  <a:schemeClr val="tx1"/>
                </a:solidFill>
              </a:rPr>
              <a:t>lepší metabolické parametry u sportovců</a:t>
            </a:r>
          </a:p>
          <a:p>
            <a:pPr lvl="1">
              <a:lnSpc>
                <a:spcPct val="150000"/>
              </a:lnSpc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5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21</a:t>
            </a:fld>
            <a:endParaRPr lang="nl-BE" alt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7195BA1-782D-F9C8-6063-F85313312A49}"/>
              </a:ext>
            </a:extLst>
          </p:cNvPr>
          <p:cNvSpPr txBox="1">
            <a:spLocks/>
          </p:cNvSpPr>
          <p:nvPr/>
        </p:nvSpPr>
        <p:spPr>
          <a:xfrm rot="10800000" flipV="1">
            <a:off x="1370716" y="441117"/>
            <a:ext cx="9177456" cy="27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4122"/>
              </a:lnSpc>
            </a:pPr>
            <a:r>
              <a:rPr lang="cs-CZ" altLang="cs-CZ" sz="3600" b="1" dirty="0"/>
              <a:t>Střevní </a:t>
            </a:r>
            <a:r>
              <a:rPr lang="cs-CZ" altLang="cs-CZ" sz="3600" b="1" dirty="0" err="1"/>
              <a:t>mikrobiom</a:t>
            </a:r>
            <a:r>
              <a:rPr lang="cs-CZ" altLang="cs-CZ" sz="3600" b="1" dirty="0"/>
              <a:t> a vliv stresu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7794ED-4359-0AFC-1653-459094428B06}"/>
              </a:ext>
            </a:extLst>
          </p:cNvPr>
          <p:cNvSpPr txBox="1">
            <a:spLocks/>
          </p:cNvSpPr>
          <p:nvPr/>
        </p:nvSpPr>
        <p:spPr>
          <a:xfrm>
            <a:off x="1505479" y="1327230"/>
            <a:ext cx="8241194" cy="516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1754" b="1" dirty="0">
                <a:solidFill>
                  <a:schemeClr val="tx1"/>
                </a:solidFill>
              </a:rPr>
              <a:t>Náročné pracovní období nebo tréninky</a:t>
            </a:r>
          </a:p>
          <a:p>
            <a:pPr>
              <a:defRPr/>
            </a:pPr>
            <a:endParaRPr lang="cs-CZ" sz="1754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754" b="1" dirty="0">
                <a:solidFill>
                  <a:schemeClr val="tx1"/>
                </a:solidFill>
              </a:rPr>
              <a:t> = únava        vyčerpání           snížení  a zhoršení výkonů </a:t>
            </a:r>
          </a:p>
          <a:p>
            <a:pPr>
              <a:defRPr/>
            </a:pPr>
            <a:r>
              <a:rPr lang="cs-CZ" sz="1754" b="1" dirty="0">
                <a:solidFill>
                  <a:schemeClr val="tx1"/>
                </a:solidFill>
              </a:rPr>
              <a:t>(hodnocení= míra stresové zátěže)</a:t>
            </a:r>
          </a:p>
          <a:p>
            <a:pPr>
              <a:defRPr/>
            </a:pPr>
            <a:endParaRPr lang="cs-CZ" sz="1754" b="1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cs-CZ" sz="1754" b="1" i="1" dirty="0">
                <a:solidFill>
                  <a:schemeClr val="tx1"/>
                </a:solidFill>
              </a:rPr>
              <a:t>Řešení</a:t>
            </a:r>
          </a:p>
          <a:p>
            <a:pPr marL="0" indent="0">
              <a:defRPr/>
            </a:pPr>
            <a:r>
              <a:rPr lang="cs-CZ" sz="1754" b="1" dirty="0">
                <a:solidFill>
                  <a:schemeClr val="tx1"/>
                </a:solidFill>
              </a:rPr>
              <a:t>Zvýšení uvolňování hormonu serotoninu</a:t>
            </a:r>
          </a:p>
          <a:p>
            <a:pPr marL="501193" lvl="1" indent="-150358">
              <a:defRPr/>
            </a:pPr>
            <a:r>
              <a:rPr lang="cs-CZ" sz="1579" b="1" dirty="0">
                <a:solidFill>
                  <a:schemeClr val="tx1"/>
                </a:solidFill>
              </a:rPr>
              <a:t>dostatečný spánek a odpočinek </a:t>
            </a:r>
          </a:p>
          <a:p>
            <a:pPr marL="501193" lvl="1" indent="-150358">
              <a:defRPr/>
            </a:pPr>
            <a:endParaRPr lang="cs-CZ" sz="1579" b="1" dirty="0">
              <a:solidFill>
                <a:schemeClr val="tx1"/>
              </a:solidFill>
            </a:endParaRPr>
          </a:p>
          <a:p>
            <a:pPr marL="852028" lvl="2" indent="-150358">
              <a:defRPr/>
            </a:pPr>
            <a:r>
              <a:rPr lang="cs-CZ" b="1" dirty="0">
                <a:solidFill>
                  <a:schemeClr val="tx1"/>
                </a:solidFill>
              </a:rPr>
              <a:t>nižší hladiny způsobují poruchy nálad a depresi</a:t>
            </a:r>
          </a:p>
          <a:p>
            <a:pPr marL="501193" lvl="1" indent="-150358">
              <a:defRPr/>
            </a:pPr>
            <a:r>
              <a:rPr lang="cs-CZ" sz="1579" b="1" dirty="0">
                <a:solidFill>
                  <a:schemeClr val="tx1"/>
                </a:solidFill>
              </a:rPr>
              <a:t>vliv na činnost střev, krevní tlak, krevní srážlivost</a:t>
            </a:r>
          </a:p>
          <a:p>
            <a:pPr marL="501193" lvl="1" indent="-150358">
              <a:defRPr/>
            </a:pPr>
            <a:r>
              <a:rPr lang="cs-CZ" sz="1579" b="1" dirty="0">
                <a:solidFill>
                  <a:schemeClr val="tx1"/>
                </a:solidFill>
              </a:rPr>
              <a:t>95 % serotoninu produkují střevní buňky</a:t>
            </a:r>
          </a:p>
          <a:p>
            <a:pPr marL="350836" lvl="1" indent="0">
              <a:defRPr/>
            </a:pPr>
            <a:endParaRPr lang="cs-CZ" sz="1052" b="1" dirty="0">
              <a:solidFill>
                <a:schemeClr val="tx1"/>
              </a:solidFill>
            </a:endParaRPr>
          </a:p>
          <a:p>
            <a:pPr marL="350836" lvl="1" indent="0">
              <a:defRPr/>
            </a:pPr>
            <a:endParaRPr lang="cs-CZ" sz="1052" b="1" dirty="0">
              <a:solidFill>
                <a:schemeClr val="tx1"/>
              </a:solidFill>
            </a:endParaRPr>
          </a:p>
          <a:p>
            <a:pPr marL="150358" indent="-150358">
              <a:lnSpc>
                <a:spcPct val="170000"/>
              </a:lnSpc>
              <a:defRPr/>
            </a:pPr>
            <a:r>
              <a:rPr lang="cs-CZ" sz="1754" b="1" dirty="0">
                <a:solidFill>
                  <a:schemeClr val="tx1"/>
                </a:solidFill>
              </a:rPr>
              <a:t>Udržovat pestrost střevního </a:t>
            </a:r>
            <a:r>
              <a:rPr lang="cs-CZ" sz="1754" b="1" dirty="0" err="1">
                <a:solidFill>
                  <a:schemeClr val="tx1"/>
                </a:solidFill>
              </a:rPr>
              <a:t>mikrobiomu</a:t>
            </a:r>
            <a:endParaRPr lang="cs-CZ" sz="1754" b="1" dirty="0">
              <a:solidFill>
                <a:schemeClr val="tx1"/>
              </a:solidFill>
            </a:endParaRPr>
          </a:p>
          <a:p>
            <a:pPr marL="150358" indent="-150358">
              <a:lnSpc>
                <a:spcPct val="170000"/>
              </a:lnSpc>
              <a:defRPr/>
            </a:pPr>
            <a:r>
              <a:rPr lang="cs-CZ" sz="1754" b="1" dirty="0">
                <a:solidFill>
                  <a:schemeClr val="tx1"/>
                </a:solidFill>
              </a:rPr>
              <a:t>Zvýšit zdroje esenciálních aminokyselin (tryptofan)</a:t>
            </a:r>
          </a:p>
          <a:p>
            <a:pPr marL="150358" indent="-150358">
              <a:lnSpc>
                <a:spcPct val="170000"/>
              </a:lnSpc>
              <a:defRPr/>
            </a:pPr>
            <a:r>
              <a:rPr lang="cs-CZ" sz="1754" b="1" dirty="0">
                <a:solidFill>
                  <a:schemeClr val="tx1"/>
                </a:solidFill>
              </a:rPr>
              <a:t>Zařazení pomalejšího běhu</a:t>
            </a:r>
          </a:p>
          <a:p>
            <a:pPr marL="150358" indent="-150358">
              <a:lnSpc>
                <a:spcPct val="170000"/>
              </a:lnSpc>
              <a:defRPr/>
            </a:pPr>
            <a:r>
              <a:rPr lang="cs-CZ" sz="1754" b="1" dirty="0">
                <a:solidFill>
                  <a:schemeClr val="tx1"/>
                </a:solidFill>
              </a:rPr>
              <a:t>Zařazení potravin a doplňků stravy s </a:t>
            </a:r>
            <a:r>
              <a:rPr lang="cs-CZ" sz="1754" b="1" dirty="0" err="1">
                <a:solidFill>
                  <a:schemeClr val="tx1"/>
                </a:solidFill>
              </a:rPr>
              <a:t>prebiotickou</a:t>
            </a:r>
            <a:r>
              <a:rPr lang="cs-CZ" sz="1754" b="1" dirty="0">
                <a:solidFill>
                  <a:schemeClr val="tx1"/>
                </a:solidFill>
              </a:rPr>
              <a:t> vlákninou a probiotiky </a:t>
            </a:r>
          </a:p>
          <a:p>
            <a:pPr marL="0" indent="0">
              <a:lnSpc>
                <a:spcPct val="170000"/>
              </a:lnSpc>
              <a:defRPr/>
            </a:pPr>
            <a:r>
              <a:rPr lang="cs-CZ" sz="1754" b="1" dirty="0">
                <a:solidFill>
                  <a:schemeClr val="tx1"/>
                </a:solidFill>
              </a:rPr>
              <a:t>     = </a:t>
            </a:r>
            <a:r>
              <a:rPr lang="cs-CZ" sz="1754" b="1" dirty="0" err="1">
                <a:solidFill>
                  <a:schemeClr val="tx1"/>
                </a:solidFill>
              </a:rPr>
              <a:t>symbiotika</a:t>
            </a:r>
            <a:endParaRPr lang="cs-CZ" sz="1754" b="1" dirty="0">
              <a:solidFill>
                <a:schemeClr val="tx1"/>
              </a:solidFill>
            </a:endParaRPr>
          </a:p>
          <a:p>
            <a:pPr marL="350836" lvl="1" indent="0">
              <a:defRPr/>
            </a:pPr>
            <a:endParaRPr lang="cs-CZ" sz="1052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6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F9E170F-AF41-4930-C114-6ECDECA6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15" y="137827"/>
            <a:ext cx="6693520" cy="606984"/>
          </a:xfrm>
        </p:spPr>
        <p:txBody>
          <a:bodyPr>
            <a:normAutofit fontScale="90000"/>
          </a:bodyPr>
          <a:lstStyle/>
          <a:p>
            <a:pPr>
              <a:lnSpc>
                <a:spcPts val="4122"/>
              </a:lnSpc>
            </a:pPr>
            <a:r>
              <a:rPr lang="cs-CZ" altLang="cs-CZ" b="1" dirty="0"/>
              <a:t>Centrální nervová hypotéza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9C032E-CD20-5E50-003A-B8B58C09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922285"/>
            <a:ext cx="9944100" cy="540330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754" b="1" dirty="0">
                <a:solidFill>
                  <a:schemeClr val="tx1"/>
                </a:solidFill>
              </a:rPr>
              <a:t>Náročné pracovní období nebo tréninky</a:t>
            </a:r>
          </a:p>
          <a:p>
            <a:pPr>
              <a:defRPr/>
            </a:pPr>
            <a:r>
              <a:rPr lang="cs-CZ" sz="1754" b="1" dirty="0">
                <a:solidFill>
                  <a:schemeClr val="tx1"/>
                </a:solidFill>
              </a:rPr>
              <a:t> = únava        vyčerpání           snížení  a zhoršení výkonů (hodnocení nálad =  </a:t>
            </a:r>
          </a:p>
          <a:p>
            <a:pPr marL="0" indent="0">
              <a:buNone/>
              <a:defRPr/>
            </a:pPr>
            <a:r>
              <a:rPr lang="cs-CZ" sz="1754" b="1" dirty="0">
                <a:solidFill>
                  <a:schemeClr val="tx1"/>
                </a:solidFill>
              </a:rPr>
              <a:t>                                                           míra stresové zátěže)</a:t>
            </a:r>
          </a:p>
          <a:p>
            <a:pPr marL="0" indent="0">
              <a:buNone/>
              <a:defRPr/>
            </a:pPr>
            <a:r>
              <a:rPr lang="cs-CZ" sz="1754" b="1" i="1" dirty="0">
                <a:solidFill>
                  <a:schemeClr val="tx1"/>
                </a:solidFill>
              </a:rPr>
              <a:t>Řešení</a:t>
            </a:r>
          </a:p>
          <a:p>
            <a:pPr marL="0" indent="0">
              <a:buNone/>
              <a:defRPr/>
            </a:pPr>
            <a:r>
              <a:rPr lang="cs-CZ" sz="1754" b="1" dirty="0">
                <a:solidFill>
                  <a:schemeClr val="tx1"/>
                </a:solidFill>
              </a:rPr>
              <a:t>Zvýšení uvolňování hormonu serotoninu</a:t>
            </a:r>
          </a:p>
          <a:p>
            <a:pPr marL="501193" lvl="1" indent="-150358">
              <a:defRPr/>
            </a:pPr>
            <a:r>
              <a:rPr lang="cs-CZ" sz="1579" b="1" dirty="0">
                <a:solidFill>
                  <a:schemeClr val="tx1"/>
                </a:solidFill>
              </a:rPr>
              <a:t>dostatečný spánek a odpočinek </a:t>
            </a:r>
          </a:p>
          <a:p>
            <a:pPr marL="852028" lvl="2" indent="-150358">
              <a:defRPr/>
            </a:pPr>
            <a:r>
              <a:rPr lang="cs-CZ" b="1" dirty="0">
                <a:solidFill>
                  <a:schemeClr val="tx1"/>
                </a:solidFill>
              </a:rPr>
              <a:t>nižší hladiny způsobují poruchy nálad a depresi</a:t>
            </a:r>
          </a:p>
          <a:p>
            <a:pPr marL="501193" lvl="1" indent="-150358">
              <a:defRPr/>
            </a:pPr>
            <a:r>
              <a:rPr lang="cs-CZ" sz="1579" b="1" dirty="0">
                <a:solidFill>
                  <a:schemeClr val="tx1"/>
                </a:solidFill>
              </a:rPr>
              <a:t>vliv na činnost střev, krevní tlak, krevní srážlivost</a:t>
            </a:r>
          </a:p>
          <a:p>
            <a:pPr marL="501193" lvl="1" indent="-150358">
              <a:defRPr/>
            </a:pPr>
            <a:r>
              <a:rPr lang="cs-CZ" sz="1579" b="1" dirty="0">
                <a:solidFill>
                  <a:schemeClr val="tx1"/>
                </a:solidFill>
              </a:rPr>
              <a:t>95 % serotoninu produkují střevní buňky</a:t>
            </a:r>
          </a:p>
          <a:p>
            <a:pPr marL="350836" lvl="1" indent="0">
              <a:buNone/>
              <a:defRPr/>
            </a:pPr>
            <a:endParaRPr lang="cs-CZ" sz="1052" b="1" dirty="0">
              <a:solidFill>
                <a:schemeClr val="tx1"/>
              </a:solidFill>
            </a:endParaRPr>
          </a:p>
          <a:p>
            <a:pPr marL="350836" lvl="1" indent="0">
              <a:buNone/>
              <a:defRPr/>
            </a:pPr>
            <a:endParaRPr lang="cs-CZ" sz="1052" b="1" dirty="0">
              <a:solidFill>
                <a:schemeClr val="tx1"/>
              </a:solidFill>
            </a:endParaRPr>
          </a:p>
          <a:p>
            <a:pPr marL="150358" indent="-150358">
              <a:defRPr/>
            </a:pPr>
            <a:r>
              <a:rPr lang="cs-CZ" sz="1754" b="1" dirty="0">
                <a:solidFill>
                  <a:schemeClr val="tx1"/>
                </a:solidFill>
              </a:rPr>
              <a:t>Udržovat pestrost střevního </a:t>
            </a:r>
            <a:r>
              <a:rPr lang="cs-CZ" sz="1754" b="1" dirty="0" err="1">
                <a:solidFill>
                  <a:schemeClr val="tx1"/>
                </a:solidFill>
              </a:rPr>
              <a:t>mikrobiomu</a:t>
            </a:r>
            <a:endParaRPr lang="cs-CZ" sz="1754" b="1" dirty="0">
              <a:solidFill>
                <a:schemeClr val="tx1"/>
              </a:solidFill>
            </a:endParaRPr>
          </a:p>
          <a:p>
            <a:pPr marL="150358" indent="-150358">
              <a:defRPr/>
            </a:pPr>
            <a:r>
              <a:rPr lang="cs-CZ" sz="1754" b="1" dirty="0">
                <a:solidFill>
                  <a:schemeClr val="tx1"/>
                </a:solidFill>
              </a:rPr>
              <a:t>Zvýšit zdroje esenciálních aminokyselin (tryptofan)</a:t>
            </a:r>
          </a:p>
          <a:p>
            <a:pPr marL="150358" indent="-150358">
              <a:defRPr/>
            </a:pPr>
            <a:r>
              <a:rPr lang="cs-CZ" sz="1754" b="1" dirty="0">
                <a:solidFill>
                  <a:schemeClr val="tx1"/>
                </a:solidFill>
              </a:rPr>
              <a:t>Zařazení pomalejšího běhu</a:t>
            </a:r>
          </a:p>
          <a:p>
            <a:pPr marL="150358" indent="-150358">
              <a:defRPr/>
            </a:pPr>
            <a:r>
              <a:rPr lang="cs-CZ" sz="1754" b="1" dirty="0">
                <a:solidFill>
                  <a:schemeClr val="tx1"/>
                </a:solidFill>
              </a:rPr>
              <a:t>Zařazení potravin a doplňků stravy s </a:t>
            </a:r>
            <a:r>
              <a:rPr lang="cs-CZ" sz="1754" b="1" dirty="0" err="1">
                <a:solidFill>
                  <a:schemeClr val="tx1"/>
                </a:solidFill>
              </a:rPr>
              <a:t>prebiotickou</a:t>
            </a:r>
            <a:r>
              <a:rPr lang="cs-CZ" sz="1754" b="1" dirty="0">
                <a:solidFill>
                  <a:schemeClr val="tx1"/>
                </a:solidFill>
              </a:rPr>
              <a:t> vlákninou a probiotiky </a:t>
            </a:r>
          </a:p>
          <a:p>
            <a:pPr marL="0" indent="0">
              <a:buNone/>
              <a:defRPr/>
            </a:pPr>
            <a:r>
              <a:rPr lang="cs-CZ" sz="1754" b="1" dirty="0">
                <a:solidFill>
                  <a:schemeClr val="tx1"/>
                </a:solidFill>
              </a:rPr>
              <a:t>     = </a:t>
            </a:r>
            <a:r>
              <a:rPr lang="cs-CZ" sz="1754" b="1" dirty="0" err="1">
                <a:solidFill>
                  <a:schemeClr val="tx1"/>
                </a:solidFill>
              </a:rPr>
              <a:t>symbiotika</a:t>
            </a:r>
            <a:endParaRPr lang="cs-CZ" sz="1754" b="1" dirty="0">
              <a:solidFill>
                <a:schemeClr val="tx1"/>
              </a:solidFill>
            </a:endParaRPr>
          </a:p>
          <a:p>
            <a:pPr marL="350836" lvl="1" indent="0">
              <a:buNone/>
              <a:defRPr/>
            </a:pPr>
            <a:endParaRPr lang="cs-CZ" sz="1052" b="1" dirty="0">
              <a:solidFill>
                <a:schemeClr val="tx1"/>
              </a:solidFill>
            </a:endParaRPr>
          </a:p>
        </p:txBody>
      </p:sp>
      <p:sp>
        <p:nvSpPr>
          <p:cNvPr id="6" name="Šipka doprava 5">
            <a:extLst>
              <a:ext uri="{FF2B5EF4-FFF2-40B4-BE49-F238E27FC236}">
                <a16:creationId xmlns:a16="http://schemas.microsoft.com/office/drawing/2014/main" id="{211DBD26-6587-250C-72BB-2DD02F9B6E27}"/>
              </a:ext>
            </a:extLst>
          </p:cNvPr>
          <p:cNvSpPr/>
          <p:nvPr/>
        </p:nvSpPr>
        <p:spPr>
          <a:xfrm>
            <a:off x="1870915" y="2411139"/>
            <a:ext cx="251981" cy="64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28">
              <a:solidFill>
                <a:schemeClr val="tx1"/>
              </a:solidFill>
            </a:endParaRPr>
          </a:p>
        </p:txBody>
      </p:sp>
      <p:sp>
        <p:nvSpPr>
          <p:cNvPr id="8" name="Šipka doprava 7">
            <a:extLst>
              <a:ext uri="{FF2B5EF4-FFF2-40B4-BE49-F238E27FC236}">
                <a16:creationId xmlns:a16="http://schemas.microsoft.com/office/drawing/2014/main" id="{3160AE4F-1758-B1C4-7C2B-85A4537031B5}"/>
              </a:ext>
            </a:extLst>
          </p:cNvPr>
          <p:cNvSpPr/>
          <p:nvPr/>
        </p:nvSpPr>
        <p:spPr>
          <a:xfrm>
            <a:off x="3373873" y="2380512"/>
            <a:ext cx="253374" cy="62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228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" name="Google Shape;552;p69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3" name="Google Shape;553;p69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4" name="Google Shape;55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9"/>
          <p:cNvSpPr txBox="1"/>
          <p:nvPr/>
        </p:nvSpPr>
        <p:spPr>
          <a:xfrm>
            <a:off x="388857" y="1267304"/>
            <a:ext cx="9914700" cy="59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endParaRPr sz="360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DIFERENCOVANÁ VÝŽIVA</a:t>
            </a: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Podle energetických nároků a živin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Podle stravovacích zvyklostÍ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 souladu se zdravotním stavem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 souladu s přesvědčením (tabu)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 souladu s preferencemi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DĚTI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Zajištění plnohodnotných bílkovin (esenciální AMK)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Dostatečný přívod Ca (800 mg) a P - růst kostí, hodně mléčných výrobků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Dostatečný příjem vitamínů - vit. C (ochrana organismu), B-komplex, D (kosti), dívky Fe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Sportovci (závisí na druhu sportu): 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6" name="Google Shape;55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9"/>
          <p:cNvPicPr preferRelativeResize="0"/>
          <p:nvPr/>
        </p:nvPicPr>
        <p:blipFill rotWithShape="1">
          <a:blip r:embed="rId5">
            <a:alphaModFix/>
          </a:blip>
          <a:srcRect l="17975" t="31791" r="24776" b="31929"/>
          <a:stretch/>
        </p:blipFill>
        <p:spPr>
          <a:xfrm>
            <a:off x="3926025" y="4598850"/>
            <a:ext cx="6264248" cy="248125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437976" cy="721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3900" y="5436125"/>
            <a:ext cx="1648624" cy="6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5"/>
          <p:cNvSpPr txBox="1"/>
          <p:nvPr/>
        </p:nvSpPr>
        <p:spPr>
          <a:xfrm>
            <a:off x="7593375" y="4665000"/>
            <a:ext cx="29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FF"/>
                </a:solidFill>
              </a:rPr>
              <a:t>BÍLKOVINY (živočišné x rostlinné)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17" name="Google Shape;517;p65"/>
          <p:cNvSpPr txBox="1"/>
          <p:nvPr/>
        </p:nvSpPr>
        <p:spPr>
          <a:xfrm>
            <a:off x="7770000" y="3240000"/>
            <a:ext cx="20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FF"/>
                </a:solidFill>
              </a:rPr>
              <a:t>SACHARIDY (přílohy)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18" name="Google Shape;518;p65"/>
          <p:cNvSpPr txBox="1"/>
          <p:nvPr/>
        </p:nvSpPr>
        <p:spPr>
          <a:xfrm>
            <a:off x="830050" y="3107400"/>
            <a:ext cx="20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FF"/>
                </a:solidFill>
              </a:rPr>
              <a:t>SACHARIDY (ovoce)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19" name="Google Shape;519;p65"/>
          <p:cNvSpPr txBox="1"/>
          <p:nvPr/>
        </p:nvSpPr>
        <p:spPr>
          <a:xfrm>
            <a:off x="635050" y="4564800"/>
            <a:ext cx="227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FF"/>
                </a:solidFill>
              </a:rPr>
              <a:t>SACHARIDY (zelenina)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520" name="Google Shape;520;p65"/>
          <p:cNvSpPr txBox="1"/>
          <p:nvPr/>
        </p:nvSpPr>
        <p:spPr>
          <a:xfrm>
            <a:off x="2835250" y="697200"/>
            <a:ext cx="7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0000"/>
                </a:solidFill>
              </a:rPr>
              <a:t>TUKY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Zástupný obsah 4">
            <a:extLst>
              <a:ext uri="{FF2B5EF4-FFF2-40B4-BE49-F238E27FC236}">
                <a16:creationId xmlns:a16="http://schemas.microsoft.com/office/drawing/2014/main" id="{3BB5120A-24EB-5BB1-76D4-B9DB0F2082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121" y="127745"/>
            <a:ext cx="10060318" cy="743193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DF03677A-7D0B-4F57-CA51-6EF233B87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Energetické nápoje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AAABA-11D7-3969-CCD9-711BB457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tx1"/>
                </a:solidFill>
              </a:rPr>
              <a:t>Kofein  3 mg na kg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tx1"/>
                </a:solidFill>
              </a:rPr>
              <a:t>Standartní dávka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   v energetickém nápoji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   cca 100 mg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solidFill>
                  <a:schemeClr val="tx1"/>
                </a:solidFill>
              </a:rPr>
              <a:t>Prime 200 mg…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6868" name="Obrázek 3">
            <a:extLst>
              <a:ext uri="{FF2B5EF4-FFF2-40B4-BE49-F238E27FC236}">
                <a16:creationId xmlns:a16="http://schemas.microsoft.com/office/drawing/2014/main" id="{B8C71B60-2F8D-07C9-35D4-BEF456E6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78" y="685970"/>
            <a:ext cx="2855877" cy="618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4" name="Google Shape;454;p59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5" name="Google Shape;455;p59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6" name="Google Shape;45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9"/>
          <p:cNvSpPr txBox="1"/>
          <p:nvPr/>
        </p:nvSpPr>
        <p:spPr>
          <a:xfrm>
            <a:off x="388857" y="1267304"/>
            <a:ext cx="9914700" cy="59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 dirty="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endParaRPr sz="36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 dirty="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POZOR NA</a:t>
            </a:r>
            <a:endParaRPr sz="3600" dirty="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Freh 300 ml z cca 3-5 ks ovoce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Smothie - velmi kalorické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Tekuté…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Rozmělněné…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c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Jakou konzumujete zeleninu/ovoce?</a:t>
            </a: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Rajče/paprika/okurka… a to celoročně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Jablka, bobulovité ovoce, hrušky atd., dle sezóny i exotické ovoce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14 % vylučuje brambory kvůli dietě !!!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c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 zimě kysané zelí/jiná prokvašená zelenina alespoň 1x týdně - 16,4 %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8" name="Google Shape;45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5393" y="3790063"/>
            <a:ext cx="1676975" cy="8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3" name="Google Shape;483;p62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62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5" name="Google Shape;48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2"/>
          <p:cNvSpPr txBox="1"/>
          <p:nvPr/>
        </p:nvSpPr>
        <p:spPr>
          <a:xfrm>
            <a:off x="388857" y="1267304"/>
            <a:ext cx="9914700" cy="59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</a:t>
            </a:r>
            <a:endParaRPr sz="3600">
              <a:solidFill>
                <a:srgbClr val="7FB7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" sz="3600">
                <a:solidFill>
                  <a:srgbClr val="7FB719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VÁPNÍK</a:t>
            </a:r>
            <a:endParaRPr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Denní dávka vápníku – 900 - 1000 mg: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jogurt = 150 mg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Svačina, lze přidat hrst semínek/oříšků (chia/mandle/sluneč.) cca 50-100 mg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0,5 l mléka = 600 mg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250 ml ráno do kaše/vloček, 250 ml kakao během dne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50 g sýru typu lučina… = 150 mg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Večeře namazaný chléb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 g parmezán = 400 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Posyp špaget k obědu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plátky sýru 30% eidam = 250 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Večeře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50 ml mléka = 60 mg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několika nápojů během dne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c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jogurt = 150 mg Ca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c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Snídaně, lze přidat hrst semínek/oříšků (chia/mandle/sluneč.) cca 50-100 mg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7" name="Google Shape;48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2"/>
          <p:cNvPicPr preferRelativeResize="0"/>
          <p:nvPr/>
        </p:nvPicPr>
        <p:blipFill rotWithShape="1">
          <a:blip r:embed="rId5">
            <a:alphaModFix/>
          </a:blip>
          <a:srcRect l="19831" t="32174" r="29268" b="27970"/>
          <a:stretch/>
        </p:blipFill>
        <p:spPr>
          <a:xfrm>
            <a:off x="5012400" y="3605900"/>
            <a:ext cx="5409475" cy="264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5" descr="ENFANT">
            <a:extLst>
              <a:ext uri="{FF2B5EF4-FFF2-40B4-BE49-F238E27FC236}">
                <a16:creationId xmlns:a16="http://schemas.microsoft.com/office/drawing/2014/main" id="{C8A62934-E0A6-8BBF-A1F5-396D37DF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38" y="2176065"/>
            <a:ext cx="6749207" cy="24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902EB484-6E9F-8DAC-5633-1C1E32A0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481" y="2042418"/>
            <a:ext cx="1336477" cy="2812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cs-CZ" sz="1228"/>
              <a:t>Sweet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51B58FE-6AEC-B5AE-94C2-C355C497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315" y="2042418"/>
            <a:ext cx="1336477" cy="2812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cs-CZ" sz="1228"/>
              <a:t>Acidic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53B3C86-8202-B703-4B23-6242F23C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678" y="2042418"/>
            <a:ext cx="1336477" cy="2812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cs-CZ" sz="1228"/>
              <a:t>Bitter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C71A14E-A408-FDEB-612E-A904D5C7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126" y="4982667"/>
            <a:ext cx="7378464" cy="95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228" i="1">
                <a:latin typeface="Arial Rounded MT Bold" panose="020F0704030504030204" pitchFamily="34" charset="0"/>
              </a:rPr>
              <a:t>Facial expressions, elicited from a 3-day-old infant, which suggest contentment and liking to the sweet taste and discomfort and rejection for the acidic and bitter taste.</a:t>
            </a:r>
            <a:endParaRPr lang="en-GB" altLang="cs-CZ" sz="1052">
              <a:latin typeface="Arial Rounded MT Bold" panose="020F0704030504030204" pitchFamily="34" charset="0"/>
            </a:endParaRPr>
          </a:p>
          <a:p>
            <a:pPr eaLnBrk="1" hangingPunct="1"/>
            <a:r>
              <a:rPr lang="en-GB" altLang="cs-CZ" sz="1052" i="1">
                <a:latin typeface="Arial Rounded MT Bold" panose="020F0704030504030204" pitchFamily="34" charset="0"/>
              </a:rPr>
              <a:t>Julie A. Mennella, Gary K. Beauchamp(1998).Early Flavour Experiences: Research Update. Nutrition Reviews, Vol 56, S7 pp205-211.</a:t>
            </a:r>
          </a:p>
          <a:p>
            <a:pPr eaLnBrk="1" hangingPunct="1"/>
            <a:endParaRPr lang="en-GB" altLang="cs-CZ" sz="1052">
              <a:latin typeface="Arial Rounded MT Bold" panose="020F07040305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5</a:t>
            </a:fld>
            <a:endParaRPr lang="nl-BE" altLang="cs-CZ"/>
          </a:p>
        </p:txBody>
      </p:sp>
    </p:spTree>
    <p:extLst>
      <p:ext uri="{BB962C8B-B14F-4D97-AF65-F5344CB8AC3E}">
        <p14:creationId xmlns:p14="http://schemas.microsoft.com/office/powerpoint/2010/main" val="351420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6</a:t>
            </a:fld>
            <a:endParaRPr lang="nl-BE" alt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536B59B-E010-435A-0998-16C4767ED8BD}"/>
              </a:ext>
            </a:extLst>
          </p:cNvPr>
          <p:cNvSpPr txBox="1">
            <a:spLocks/>
          </p:cNvSpPr>
          <p:nvPr/>
        </p:nvSpPr>
        <p:spPr>
          <a:xfrm>
            <a:off x="593990" y="1842258"/>
            <a:ext cx="9312782" cy="444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1 . Kvalita spánku má</a:t>
            </a:r>
            <a:r>
              <a:rPr lang="cs-CZ" sz="2000" b="1" dirty="0">
                <a:solidFill>
                  <a:schemeClr val="tx1"/>
                </a:solidFill>
              </a:rPr>
              <a:t> nezanedbatelný vliv na chuťové preference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chemeClr val="tx1"/>
                </a:solidFill>
              </a:rPr>
              <a:t>Pokud je porušena  na spánková hygiena a navíc není spánek dostatečně dlouhý, pacient pociťuje prokazatelně větší chuť na vysokoenergetické potraviny</a:t>
            </a:r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chemeClr val="tx1"/>
                </a:solidFill>
              </a:rPr>
              <a:t>Všeobecně pak má dlouhodobá spánková deprivace </a:t>
            </a:r>
            <a:r>
              <a:rPr lang="cs-CZ" sz="1800" b="1" dirty="0">
                <a:solidFill>
                  <a:schemeClr val="tx1"/>
                </a:solidFill>
              </a:rPr>
              <a:t>vliv na změnu metabolických pochodů</a:t>
            </a:r>
            <a:r>
              <a:rPr lang="cs-CZ" sz="1800" dirty="0">
                <a:solidFill>
                  <a:schemeClr val="tx1"/>
                </a:solidFill>
              </a:rPr>
              <a:t>, což může vyústit až v obezitu či cukrovku 2 typu.</a:t>
            </a:r>
          </a:p>
          <a:p>
            <a:pPr algn="just">
              <a:lnSpc>
                <a:spcPct val="15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just" defTabSz="80192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400" i="1" dirty="0">
                <a:solidFill>
                  <a:schemeClr val="tx1"/>
                </a:solidFill>
              </a:rPr>
              <a:t>Stephanie M </a:t>
            </a:r>
            <a:r>
              <a:rPr lang="cs-CZ" altLang="cs-CZ" sz="1400" i="1" dirty="0" err="1">
                <a:solidFill>
                  <a:schemeClr val="tx1"/>
                </a:solidFill>
              </a:rPr>
              <a:t>Greer</a:t>
            </a:r>
            <a:r>
              <a:rPr lang="cs-CZ" altLang="cs-CZ" sz="1400" i="1" dirty="0">
                <a:solidFill>
                  <a:schemeClr val="tx1"/>
                </a:solidFill>
              </a:rPr>
              <a:t>  et al. </a:t>
            </a:r>
            <a:r>
              <a:rPr lang="cs-CZ" altLang="cs-CZ" sz="1400" i="1" dirty="0" err="1">
                <a:solidFill>
                  <a:schemeClr val="tx1"/>
                </a:solidFill>
              </a:rPr>
              <a:t>The</a:t>
            </a:r>
            <a:r>
              <a:rPr lang="cs-CZ" altLang="cs-CZ" sz="1400" i="1" dirty="0">
                <a:solidFill>
                  <a:schemeClr val="tx1"/>
                </a:solidFill>
              </a:rPr>
              <a:t> </a:t>
            </a:r>
            <a:r>
              <a:rPr lang="cs-CZ" altLang="cs-CZ" sz="1400" i="1" dirty="0" err="1">
                <a:solidFill>
                  <a:schemeClr val="tx1"/>
                </a:solidFill>
              </a:rPr>
              <a:t>impact</a:t>
            </a:r>
            <a:r>
              <a:rPr lang="cs-CZ" altLang="cs-CZ" sz="1400" i="1" dirty="0">
                <a:solidFill>
                  <a:schemeClr val="tx1"/>
                </a:solidFill>
              </a:rPr>
              <a:t> </a:t>
            </a:r>
            <a:r>
              <a:rPr lang="cs-CZ" altLang="cs-CZ" sz="1400" i="1" dirty="0" err="1">
                <a:solidFill>
                  <a:schemeClr val="tx1"/>
                </a:solidFill>
              </a:rPr>
              <a:t>of</a:t>
            </a:r>
            <a:r>
              <a:rPr lang="cs-CZ" altLang="cs-CZ" sz="1400" i="1" dirty="0">
                <a:solidFill>
                  <a:schemeClr val="tx1"/>
                </a:solidFill>
              </a:rPr>
              <a:t> </a:t>
            </a:r>
            <a:r>
              <a:rPr lang="cs-CZ" altLang="cs-CZ" sz="1400" i="1" dirty="0" err="1">
                <a:solidFill>
                  <a:schemeClr val="tx1"/>
                </a:solidFill>
              </a:rPr>
              <a:t>sleep</a:t>
            </a:r>
            <a:r>
              <a:rPr lang="cs-CZ" altLang="cs-CZ" sz="1400" i="1" dirty="0">
                <a:solidFill>
                  <a:schemeClr val="tx1"/>
                </a:solidFill>
              </a:rPr>
              <a:t> </a:t>
            </a:r>
            <a:r>
              <a:rPr lang="cs-CZ" altLang="cs-CZ" sz="1400" i="1" dirty="0" err="1">
                <a:solidFill>
                  <a:schemeClr val="tx1"/>
                </a:solidFill>
              </a:rPr>
              <a:t>deprivation</a:t>
            </a:r>
            <a:r>
              <a:rPr lang="cs-CZ" altLang="cs-CZ" sz="1400" i="1" dirty="0">
                <a:solidFill>
                  <a:schemeClr val="tx1"/>
                </a:solidFill>
              </a:rPr>
              <a:t> on food </a:t>
            </a:r>
            <a:r>
              <a:rPr lang="cs-CZ" altLang="cs-CZ" sz="1400" i="1" dirty="0" err="1">
                <a:solidFill>
                  <a:schemeClr val="tx1"/>
                </a:solidFill>
              </a:rPr>
              <a:t>desire</a:t>
            </a:r>
            <a:r>
              <a:rPr lang="cs-CZ" altLang="cs-CZ" sz="1400" i="1" dirty="0">
                <a:solidFill>
                  <a:schemeClr val="tx1"/>
                </a:solidFill>
              </a:rPr>
              <a:t> in </a:t>
            </a:r>
            <a:r>
              <a:rPr lang="cs-CZ" altLang="cs-CZ" sz="1400" i="1" dirty="0" err="1">
                <a:solidFill>
                  <a:schemeClr val="tx1"/>
                </a:solidFill>
              </a:rPr>
              <a:t>the</a:t>
            </a:r>
            <a:r>
              <a:rPr lang="cs-CZ" altLang="cs-CZ" sz="1400" i="1" dirty="0">
                <a:solidFill>
                  <a:schemeClr val="tx1"/>
                </a:solidFill>
              </a:rPr>
              <a:t> </a:t>
            </a:r>
            <a:r>
              <a:rPr lang="cs-CZ" altLang="cs-CZ" sz="1400" i="1" dirty="0" err="1">
                <a:solidFill>
                  <a:schemeClr val="tx1"/>
                </a:solidFill>
              </a:rPr>
              <a:t>human</a:t>
            </a:r>
            <a:r>
              <a:rPr lang="cs-CZ" altLang="cs-CZ" sz="1400" i="1" dirty="0">
                <a:solidFill>
                  <a:schemeClr val="tx1"/>
                </a:solidFill>
              </a:rPr>
              <a:t> brain. 2013:4:2259.</a:t>
            </a:r>
          </a:p>
          <a:p>
            <a:pPr marL="0" indent="0" algn="just" defTabSz="80192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Nejzákladnějším bodem je </a:t>
            </a:r>
            <a:r>
              <a:rPr lang="cs-CZ" sz="1800" b="1" dirty="0">
                <a:solidFill>
                  <a:schemeClr val="tx1"/>
                </a:solidFill>
              </a:rPr>
              <a:t>chodit spát a budit se přibližně ve stejný čas</a:t>
            </a:r>
            <a:r>
              <a:rPr lang="cs-CZ" sz="1800" dirty="0">
                <a:solidFill>
                  <a:schemeClr val="tx1"/>
                </a:solidFill>
              </a:rPr>
              <a:t>. Cirkadiánní rytmy – hormonální regulace </a:t>
            </a:r>
          </a:p>
          <a:p>
            <a:pPr marL="0" indent="0" algn="just" defTabSz="80192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Práce na směny – zvyšuje riziko KVO o 40%</a:t>
            </a:r>
          </a:p>
          <a:p>
            <a:pPr marL="0" indent="0">
              <a:lnSpc>
                <a:spcPct val="150000"/>
              </a:lnSpc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5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7</a:t>
            </a:fld>
            <a:endParaRPr lang="nl-BE" alt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F21EEB3C-9BDB-D773-39FD-83AC6DBD40E4}"/>
              </a:ext>
            </a:extLst>
          </p:cNvPr>
          <p:cNvSpPr txBox="1">
            <a:spLocks/>
          </p:cNvSpPr>
          <p:nvPr/>
        </p:nvSpPr>
        <p:spPr>
          <a:xfrm>
            <a:off x="593990" y="2072910"/>
            <a:ext cx="9235810" cy="399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60000"/>
              </a:lnSpc>
            </a:pPr>
            <a:r>
              <a:rPr lang="cs-CZ" sz="2000" dirty="0">
                <a:solidFill>
                  <a:schemeClr val="tx1"/>
                </a:solidFill>
              </a:rPr>
              <a:t>2. Chronický stres  - zvýšená  chuť na sladké.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solidFill>
                  <a:schemeClr val="tx1"/>
                </a:solidFill>
              </a:rPr>
              <a:t>Stres vs. metabolismus tuků a sacharidů, hormon kortizol  - stres –nadbytek kortizolu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solidFill>
                  <a:schemeClr val="tx1"/>
                </a:solidFill>
              </a:rPr>
              <a:t>Stresová reakce – očekávám pohyb – hyperglykémie -  </a:t>
            </a:r>
            <a:r>
              <a:rPr lang="cs-CZ" sz="2000" dirty="0" err="1">
                <a:solidFill>
                  <a:schemeClr val="tx1"/>
                </a:solidFill>
              </a:rPr>
              <a:t>glukoneogeneza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glykogenolýza</a:t>
            </a:r>
            <a:r>
              <a:rPr lang="cs-CZ" sz="2000" dirty="0">
                <a:solidFill>
                  <a:schemeClr val="tx1"/>
                </a:solidFill>
              </a:rPr>
              <a:t> – hyperglykémie, </a:t>
            </a:r>
            <a:r>
              <a:rPr lang="cs-CZ" sz="2000" dirty="0" err="1">
                <a:solidFill>
                  <a:schemeClr val="tx1"/>
                </a:solidFill>
              </a:rPr>
              <a:t>glukotoxicita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cs-CZ" sz="2000" dirty="0">
                <a:solidFill>
                  <a:schemeClr val="tx1"/>
                </a:solidFill>
              </a:rPr>
              <a:t> sladké a tučné – stresová hyperfagie, ale odkrvený trávicí trakt – obtíže s trávením</a:t>
            </a:r>
          </a:p>
          <a:p>
            <a:pPr algn="just">
              <a:lnSpc>
                <a:spcPct val="160000"/>
              </a:lnSpc>
            </a:pPr>
            <a:r>
              <a:rPr lang="cs-CZ" sz="2000" dirty="0">
                <a:solidFill>
                  <a:schemeClr val="tx1"/>
                </a:solidFill>
              </a:rPr>
              <a:t>Chyb kompenzace stresu – nárůst viscerálního tuku – nárůst hmotnosti –zvýšené riziko obezity, DM 2…..</a:t>
            </a:r>
          </a:p>
          <a:p>
            <a:r>
              <a:rPr lang="en-US" sz="1228" dirty="0">
                <a:solidFill>
                  <a:schemeClr val="tx1"/>
                </a:solidFill>
              </a:rPr>
              <a:t>Ariana Chao</a:t>
            </a:r>
            <a:r>
              <a:rPr lang="cs-CZ" sz="1228" dirty="0">
                <a:solidFill>
                  <a:schemeClr val="tx1"/>
                </a:solidFill>
              </a:rPr>
              <a:t> et al: </a:t>
            </a:r>
            <a:r>
              <a:rPr lang="en-US" sz="1228" dirty="0">
                <a:solidFill>
                  <a:schemeClr val="tx1"/>
                </a:solidFill>
              </a:rPr>
              <a:t>Food cravings mediate the relationship between chronic stress and body mass index</a:t>
            </a:r>
            <a:r>
              <a:rPr lang="cs-CZ" sz="1228" dirty="0">
                <a:solidFill>
                  <a:schemeClr val="tx1"/>
                </a:solidFill>
              </a:rPr>
              <a:t>. </a:t>
            </a:r>
            <a:r>
              <a:rPr lang="en-US" sz="1228" dirty="0">
                <a:solidFill>
                  <a:schemeClr val="tx1"/>
                </a:solidFill>
              </a:rPr>
              <a:t>J Health Psychol. 2015 Jun;20(6):721-9. </a:t>
            </a:r>
          </a:p>
        </p:txBody>
      </p:sp>
    </p:spTree>
    <p:extLst>
      <p:ext uri="{BB962C8B-B14F-4D97-AF65-F5344CB8AC3E}">
        <p14:creationId xmlns:p14="http://schemas.microsoft.com/office/powerpoint/2010/main" val="393842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8</a:t>
            </a:fld>
            <a:endParaRPr lang="nl-BE" alt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74072AD-0ACD-984D-52BA-1152CADF0D47}"/>
              </a:ext>
            </a:extLst>
          </p:cNvPr>
          <p:cNvSpPr txBox="1">
            <a:spLocks/>
          </p:cNvSpPr>
          <p:nvPr/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3. Nedostatek bílkovin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</a:rPr>
              <a:t>Bílkoviny – vysoký sytící efekt, energeticky využíváme jen 70% - </a:t>
            </a:r>
            <a:r>
              <a:rPr lang="cs-CZ" sz="2400" dirty="0" err="1">
                <a:solidFill>
                  <a:schemeClr val="tx1"/>
                </a:solidFill>
              </a:rPr>
              <a:t>specificko</a:t>
            </a:r>
            <a:r>
              <a:rPr lang="cs-CZ" sz="2400" dirty="0">
                <a:solidFill>
                  <a:schemeClr val="tx1"/>
                </a:solidFill>
              </a:rPr>
              <a:t> dynamický účinek stravy – zbytek teplo (hubnutí chlad)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</a:rPr>
              <a:t>Proteiny -  podporují uvolňování hormonu </a:t>
            </a:r>
            <a:r>
              <a:rPr lang="cs-CZ" sz="2400" dirty="0" err="1">
                <a:solidFill>
                  <a:schemeClr val="tx1"/>
                </a:solidFill>
              </a:rPr>
              <a:t>cholecystokinin</a:t>
            </a:r>
            <a:r>
              <a:rPr lang="cs-CZ" sz="2400" dirty="0">
                <a:solidFill>
                  <a:schemeClr val="tx1"/>
                </a:solidFill>
              </a:rPr>
              <a:t> (CCK), jenž snižuje touhu po cukrech (jednoduchých i složených).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</a:rPr>
              <a:t>Zvýšit procentuální energetický podíl bílkovin alespoň na 25%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</a:rPr>
              <a:t>Kolik bílkovin byste měli denně konzumovat? Cca 1,2-1,5 gramu na kg optimální hmotnosti</a:t>
            </a:r>
          </a:p>
        </p:txBody>
      </p:sp>
    </p:spTree>
    <p:extLst>
      <p:ext uri="{BB962C8B-B14F-4D97-AF65-F5344CB8AC3E}">
        <p14:creationId xmlns:p14="http://schemas.microsoft.com/office/powerpoint/2010/main" val="32464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57"/>
          <p:cNvCxnSpPr/>
          <p:nvPr/>
        </p:nvCxnSpPr>
        <p:spPr>
          <a:xfrm>
            <a:off x="3267561" y="1066321"/>
            <a:ext cx="70359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57"/>
          <p:cNvCxnSpPr/>
          <p:nvPr/>
        </p:nvCxnSpPr>
        <p:spPr>
          <a:xfrm>
            <a:off x="388807" y="7195759"/>
            <a:ext cx="9914700" cy="0"/>
          </a:xfrm>
          <a:prstGeom prst="straightConnector1">
            <a:avLst/>
          </a:prstGeom>
          <a:noFill/>
          <a:ln w="19050" cap="flat" cmpd="sng">
            <a:solidFill>
              <a:srgbClr val="7FB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6" name="Google Shape;4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08" y="381016"/>
            <a:ext cx="2683624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6154" y="381016"/>
            <a:ext cx="717238" cy="5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8645627-D5F8-3A35-9593-086C42BF65DB}"/>
              </a:ext>
            </a:extLst>
          </p:cNvPr>
          <p:cNvSpPr txBox="1">
            <a:spLocks noChangeArrowheads="1"/>
          </p:cNvSpPr>
          <p:nvPr/>
        </p:nvSpPr>
        <p:spPr>
          <a:xfrm>
            <a:off x="2405898" y="144304"/>
            <a:ext cx="7538875" cy="11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cs-CZ" sz="3600" dirty="0">
                <a:latin typeface="+mn-lt"/>
              </a:rPr>
              <a:t>Genetické podmínění vnímání sladké chut</a:t>
            </a:r>
            <a:r>
              <a:rPr lang="cs-CZ" sz="4000" dirty="0">
                <a:latin typeface="+mn-lt"/>
              </a:rPr>
              <a:t>i</a:t>
            </a:r>
            <a:endParaRPr lang="en-GB" sz="4000" dirty="0"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C561F-97FA-89C3-0DFF-05D09AA8A32D}"/>
              </a:ext>
            </a:extLst>
          </p:cNvPr>
          <p:cNvSpPr txBox="1">
            <a:spLocks/>
          </p:cNvSpPr>
          <p:nvPr/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651567" marR="0" lvl="1" indent="-250603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002411" marR="0" lvl="2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403375" marR="0" lvl="3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804340" marR="0" lvl="4" indent="-200482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205304" marR="0" lvl="5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606269" marR="0" lvl="6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007233" marR="0" lvl="7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408197" marR="0" lvl="8" indent="-20048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55EA701F-46E7-45F5-9906-F61ACCD44729}" type="slidenum">
              <a:rPr lang="nl-BE" altLang="cs-CZ" smtClean="0"/>
              <a:pPr eaLnBrk="1" hangingPunct="1"/>
              <a:t>9</a:t>
            </a:fld>
            <a:endParaRPr lang="nl-BE" altLang="cs-CZ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F7C3DB29-3E76-AE18-C99B-919F246469EE}"/>
              </a:ext>
            </a:extLst>
          </p:cNvPr>
          <p:cNvSpPr txBox="1">
            <a:spLocks/>
          </p:cNvSpPr>
          <p:nvPr/>
        </p:nvSpPr>
        <p:spPr>
          <a:xfrm>
            <a:off x="500254" y="1333307"/>
            <a:ext cx="9547755" cy="210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</a:rPr>
              <a:t>4. Změnit poměr makronutrientů v jídle 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Preferujeme sladkou chuť – mozek potřebuje serotonin a stimulaci centra odměn dopaminem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Obojí dokážou dodat cukry – pocit závislosti na sladkém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Původní doporučení B: T: S – 15 :20: 55 nově 25 :40: 35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Omezit jednoduché cukry na max. 50 gramů na den ½ přirozené a ½ přidané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Navýšit bílkoviny, vlákninu a oleje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Jednoduché doporučení – 1/3 talíře bílkoviny, 1/3 zelenina a přidat zdravé oleje tj. bílkoviny, komplexní sacharidy zdravé tuky a vláknina.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Snídaně rozhoduje</a:t>
            </a:r>
          </a:p>
        </p:txBody>
      </p:sp>
    </p:spTree>
    <p:extLst>
      <p:ext uri="{BB962C8B-B14F-4D97-AF65-F5344CB8AC3E}">
        <p14:creationId xmlns:p14="http://schemas.microsoft.com/office/powerpoint/2010/main" val="1334884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1744</Words>
  <Application>Microsoft Office PowerPoint</Application>
  <PresentationFormat>Vlastní</PresentationFormat>
  <Paragraphs>255</Paragraphs>
  <Slides>26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Arial Rounded MT Bold</vt:lpstr>
      <vt:lpstr>Inter</vt:lpstr>
      <vt:lpstr>Trebuchet MS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Centrální nervová hypotéza</vt:lpstr>
      <vt:lpstr>Prezentace aplikace PowerPoint</vt:lpstr>
      <vt:lpstr>Prezentace aplikace PowerPoint</vt:lpstr>
      <vt:lpstr>Prezentace aplikace PowerPoint</vt:lpstr>
      <vt:lpstr>Energetické nápoje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Pavel Suchánek</cp:lastModifiedBy>
  <cp:revision>3</cp:revision>
  <dcterms:modified xsi:type="dcterms:W3CDTF">2023-12-13T16:33:02Z</dcterms:modified>
</cp:coreProperties>
</file>