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36" r:id="rId3"/>
    <p:sldId id="296" r:id="rId4"/>
    <p:sldId id="326" r:id="rId5"/>
    <p:sldId id="311" r:id="rId6"/>
    <p:sldId id="327" r:id="rId7"/>
    <p:sldId id="309" r:id="rId8"/>
    <p:sldId id="328" r:id="rId9"/>
    <p:sldId id="312" r:id="rId10"/>
    <p:sldId id="313" r:id="rId11"/>
    <p:sldId id="314" r:id="rId12"/>
    <p:sldId id="315" r:id="rId13"/>
    <p:sldId id="329" r:id="rId14"/>
    <p:sldId id="330" r:id="rId15"/>
    <p:sldId id="332" r:id="rId16"/>
    <p:sldId id="338" r:id="rId17"/>
    <p:sldId id="333" r:id="rId18"/>
    <p:sldId id="335" r:id="rId19"/>
    <p:sldId id="339" r:id="rId20"/>
    <p:sldId id="319" r:id="rId21"/>
    <p:sldId id="320" r:id="rId22"/>
    <p:sldId id="321" r:id="rId23"/>
    <p:sldId id="340" r:id="rId24"/>
    <p:sldId id="341" r:id="rId25"/>
    <p:sldId id="342" r:id="rId26"/>
    <p:sldId id="344" r:id="rId27"/>
    <p:sldId id="343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810DB3E-82BD-4DE5-8017-C8DCAF3E82C0}">
          <p14:sldIdLst>
            <p14:sldId id="256"/>
            <p14:sldId id="336"/>
            <p14:sldId id="296"/>
            <p14:sldId id="326"/>
            <p14:sldId id="311"/>
            <p14:sldId id="327"/>
            <p14:sldId id="309"/>
            <p14:sldId id="328"/>
            <p14:sldId id="312"/>
            <p14:sldId id="313"/>
            <p14:sldId id="314"/>
            <p14:sldId id="315"/>
            <p14:sldId id="329"/>
            <p14:sldId id="330"/>
            <p14:sldId id="332"/>
            <p14:sldId id="338"/>
            <p14:sldId id="333"/>
            <p14:sldId id="335"/>
            <p14:sldId id="339"/>
            <p14:sldId id="319"/>
            <p14:sldId id="320"/>
            <p14:sldId id="321"/>
            <p14:sldId id="340"/>
            <p14:sldId id="341"/>
            <p14:sldId id="342"/>
            <p14:sldId id="344"/>
            <p14:sldId id="343"/>
          </p14:sldIdLst>
        </p14:section>
        <p14:section name="Oddíl bez názvu" id="{F4394A5A-18D4-41AD-9694-52F1B5159093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5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academic.oup.com/ajcn/article/85/5/1185/4633007" TargetMode="External"/><Relationship Id="rId2" Type="http://schemas.openxmlformats.org/officeDocument/2006/relationships/hyperlink" Target="https://www.infona.pl/resource/bwmeta1.element.elsevier-cb9fc0ff-b8b4-3998-9bd6-88d75cbe6f5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ubmed.ncbi.nlm.nih.gov/30552302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pubmed.ncbi.nlm.nih.gov/19604407/" TargetMode="External"/><Relationship Id="rId2" Type="http://schemas.openxmlformats.org/officeDocument/2006/relationships/hyperlink" Target="https://pubmed.ncbi.nlm.nih.gov/27235022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3031BD-BBA5-6C91-B278-1241C7EE3B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0487" y="756464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Rozdíly mezi léčebnými </a:t>
            </a:r>
            <a:br>
              <a:rPr lang="cs-CZ" dirty="0"/>
            </a:br>
            <a:r>
              <a:rPr lang="cs-CZ" dirty="0"/>
              <a:t>a</a:t>
            </a:r>
            <a:br>
              <a:rPr lang="cs-CZ" dirty="0"/>
            </a:br>
            <a:r>
              <a:rPr lang="cs-CZ" dirty="0"/>
              <a:t>komerčními dietami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A25FFE3-3BAC-4076-6DDF-8F12297489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79883" y="4749387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cs-CZ" sz="2800" dirty="0"/>
              <a:t>RNDr. Pavel Suchánek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CF0216B-10D5-56A9-0BE0-D6E4B42F9D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877" y="345758"/>
            <a:ext cx="1527610" cy="124207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19E2BF3-06DB-E102-8273-D379ECF30E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2586" y="135427"/>
            <a:ext cx="1882439" cy="125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853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ED31D543-9EF4-BA2B-40BA-211FD1AFEC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63228" y="1060142"/>
            <a:ext cx="9335744" cy="4737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703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F82068-2B9E-7478-ADA1-923EEFC85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5320" y="300944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303233"/>
                </a:solidFill>
                <a:latin typeface="Inter"/>
              </a:rPr>
              <a:t>Důležité je určit si “prahovou hodnotu” laktózy</a:t>
            </a:r>
            <a:r>
              <a:rPr lang="cs-CZ" dirty="0">
                <a:solidFill>
                  <a:srgbClr val="303233"/>
                </a:solidFill>
                <a:latin typeface="Inter"/>
              </a:rPr>
              <a:t>, jejíž konzumace vám ještě nedělá potíže. 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FB1A4946-0396-2F86-996F-DECF994A1F0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154648" y="2133600"/>
          <a:ext cx="5784530" cy="3778249"/>
        </p:xfrm>
        <a:graphic>
          <a:graphicData uri="http://schemas.openxmlformats.org/drawingml/2006/table">
            <a:tbl>
              <a:tblPr/>
              <a:tblGrid>
                <a:gridCol w="2892265">
                  <a:extLst>
                    <a:ext uri="{9D8B030D-6E8A-4147-A177-3AD203B41FA5}">
                      <a16:colId xmlns:a16="http://schemas.microsoft.com/office/drawing/2014/main" val="3123060698"/>
                    </a:ext>
                  </a:extLst>
                </a:gridCol>
                <a:gridCol w="2892265">
                  <a:extLst>
                    <a:ext uri="{9D8B030D-6E8A-4147-A177-3AD203B41FA5}">
                      <a16:colId xmlns:a16="http://schemas.microsoft.com/office/drawing/2014/main" val="2044234045"/>
                    </a:ext>
                  </a:extLst>
                </a:gridCol>
              </a:tblGrid>
              <a:tr h="615064">
                <a:tc>
                  <a:txBody>
                    <a:bodyPr/>
                    <a:lstStyle/>
                    <a:p>
                      <a:r>
                        <a:rPr lang="cs-CZ" sz="1700" b="1">
                          <a:effectLst/>
                        </a:rPr>
                        <a:t>Potravina</a:t>
                      </a:r>
                      <a:endParaRPr lang="cs-CZ" sz="1700">
                        <a:effectLst/>
                      </a:endParaRPr>
                    </a:p>
                  </a:txBody>
                  <a:tcPr marL="87866" marR="87866" marT="43933" marB="43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700" b="1" dirty="0">
                          <a:effectLst/>
                        </a:rPr>
                        <a:t> Množství laktózy na 100 g</a:t>
                      </a:r>
                      <a:endParaRPr lang="pl-PL" sz="1700" dirty="0">
                        <a:effectLst/>
                      </a:endParaRPr>
                    </a:p>
                  </a:txBody>
                  <a:tcPr marL="87866" marR="87866" marT="43933" marB="43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0809879"/>
                  </a:ext>
                </a:extLst>
              </a:tr>
              <a:tr h="351465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Kravské mléko</a:t>
                      </a:r>
                    </a:p>
                  </a:txBody>
                  <a:tcPr marL="87866" marR="87866" marT="43933" marB="43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4,8 g</a:t>
                      </a:r>
                    </a:p>
                  </a:txBody>
                  <a:tcPr marL="87866" marR="87866" marT="43933" marB="43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8247723"/>
                  </a:ext>
                </a:extLst>
              </a:tr>
              <a:tr h="351465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Kozí mléko</a:t>
                      </a:r>
                    </a:p>
                  </a:txBody>
                  <a:tcPr marL="87866" marR="87866" marT="43933" marB="43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4,4 g</a:t>
                      </a:r>
                    </a:p>
                  </a:txBody>
                  <a:tcPr marL="87866" marR="87866" marT="43933" marB="43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942097"/>
                  </a:ext>
                </a:extLst>
              </a:tr>
              <a:tr h="351465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Ovčí mléko</a:t>
                      </a:r>
                    </a:p>
                  </a:txBody>
                  <a:tcPr marL="87866" marR="87866" marT="43933" marB="43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5,1 g</a:t>
                      </a:r>
                    </a:p>
                  </a:txBody>
                  <a:tcPr marL="87866" marR="87866" marT="43933" marB="43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9648907"/>
                  </a:ext>
                </a:extLst>
              </a:tr>
              <a:tr h="351465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Lidské mateřské mléko</a:t>
                      </a:r>
                    </a:p>
                  </a:txBody>
                  <a:tcPr marL="87866" marR="87866" marT="43933" marB="43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7,2 g</a:t>
                      </a:r>
                    </a:p>
                  </a:txBody>
                  <a:tcPr marL="87866" marR="87866" marT="43933" marB="43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6690764"/>
                  </a:ext>
                </a:extLst>
              </a:tr>
              <a:tr h="351465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Jogurt bílý</a:t>
                      </a:r>
                    </a:p>
                  </a:txBody>
                  <a:tcPr marL="87866" marR="87866" marT="43933" marB="43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4,1 g</a:t>
                      </a:r>
                    </a:p>
                  </a:txBody>
                  <a:tcPr marL="87866" marR="87866" marT="43933" marB="43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086297"/>
                  </a:ext>
                </a:extLst>
              </a:tr>
              <a:tr h="351465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Kefír</a:t>
                      </a:r>
                    </a:p>
                  </a:txBody>
                  <a:tcPr marL="87866" marR="87866" marT="43933" marB="43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3,8 g</a:t>
                      </a:r>
                    </a:p>
                  </a:txBody>
                  <a:tcPr marL="87866" marR="87866" marT="43933" marB="43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8450185"/>
                  </a:ext>
                </a:extLst>
              </a:tr>
              <a:tr h="351465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Tvaroh měkký</a:t>
                      </a:r>
                    </a:p>
                  </a:txBody>
                  <a:tcPr marL="87866" marR="87866" marT="43933" marB="43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3,5 g</a:t>
                      </a:r>
                    </a:p>
                  </a:txBody>
                  <a:tcPr marL="87866" marR="87866" marT="43933" marB="43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9532"/>
                  </a:ext>
                </a:extLst>
              </a:tr>
              <a:tr h="351465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Cottage</a:t>
                      </a:r>
                    </a:p>
                  </a:txBody>
                  <a:tcPr marL="87866" marR="87866" marT="43933" marB="43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2,2 g</a:t>
                      </a:r>
                    </a:p>
                  </a:txBody>
                  <a:tcPr marL="87866" marR="87866" marT="43933" marB="43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9148393"/>
                  </a:ext>
                </a:extLst>
              </a:tr>
              <a:tr h="351465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Máslo</a:t>
                      </a:r>
                    </a:p>
                  </a:txBody>
                  <a:tcPr marL="87866" marR="87866" marT="43933" marB="43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dirty="0">
                          <a:effectLst/>
                        </a:rPr>
                        <a:t>0,7 g</a:t>
                      </a:r>
                    </a:p>
                  </a:txBody>
                  <a:tcPr marL="87866" marR="87866" marT="43933" marB="43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6319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0977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DB5871-CD3D-346D-C5AB-FBE7098D0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388" y="185971"/>
            <a:ext cx="8911687" cy="760807"/>
          </a:xfrm>
        </p:spPr>
        <p:txBody>
          <a:bodyPr/>
          <a:lstStyle/>
          <a:p>
            <a:pPr algn="ctr"/>
            <a:r>
              <a:rPr lang="cs-CZ" dirty="0"/>
              <a:t>Histaminová intolerance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2298CC-C41F-CA5E-28FD-0437B517B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400" y="1172547"/>
            <a:ext cx="8915400" cy="3777622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i="0" dirty="0">
                <a:solidFill>
                  <a:srgbClr val="3032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Histaminová intolerance vzniká narušením rovnováhy mezi tvorbou a eliminací histaminu v organismu.</a:t>
            </a:r>
            <a:endParaRPr lang="cs-CZ" sz="2000" b="0" i="0" dirty="0">
              <a:solidFill>
                <a:srgbClr val="3032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i="0" dirty="0">
                <a:solidFill>
                  <a:srgbClr val="3032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Mezi nejčastější projevy patří nevolnost a bolest břicha a hlavy.</a:t>
            </a:r>
            <a:endParaRPr lang="cs-CZ" sz="2000" b="0" i="0" dirty="0">
              <a:solidFill>
                <a:srgbClr val="3032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i="0" dirty="0">
                <a:solidFill>
                  <a:srgbClr val="3032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Při histaminové intolerance omezte potraviny bohaté na histamin a nápoje, které mohou k histaminové intoleranci přispívat.</a:t>
            </a:r>
            <a:endParaRPr lang="cs-CZ" sz="2000" b="0" i="0" dirty="0">
              <a:solidFill>
                <a:srgbClr val="3032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cs-CZ" sz="2000" b="0" i="0" dirty="0">
                <a:solidFill>
                  <a:srgbClr val="3032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Podle některých odhadů asi </a:t>
            </a:r>
            <a:r>
              <a:rPr lang="cs-CZ" sz="2000" b="1" i="0" u="sng" dirty="0">
                <a:solidFill>
                  <a:srgbClr val="3032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jeden člověk ze sta</a:t>
            </a:r>
            <a:r>
              <a:rPr lang="cs-CZ" sz="2000" b="1" i="0" dirty="0">
                <a:solidFill>
                  <a:srgbClr val="3032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trpí histaminovou intolerancí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Jelikož jsou ale příznaky tak různorodé, skutečnost může být úplně jiná, některé výzkumy tak odhadují, že to může být až </a:t>
            </a:r>
            <a:r>
              <a:rPr lang="cs-CZ" sz="2000" b="0" i="0" u="sng" dirty="0">
                <a:solidFill>
                  <a:srgbClr val="3032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třikrát tolik.</a:t>
            </a:r>
            <a:endParaRPr lang="cs-CZ" sz="2000" b="0" i="0" dirty="0">
              <a:solidFill>
                <a:srgbClr val="3032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5026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DB5871-CD3D-346D-C5AB-FBE7098D0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388" y="185971"/>
            <a:ext cx="8911687" cy="760807"/>
          </a:xfrm>
        </p:spPr>
        <p:txBody>
          <a:bodyPr/>
          <a:lstStyle/>
          <a:p>
            <a:pPr algn="ctr"/>
            <a:r>
              <a:rPr lang="cs-CZ" dirty="0"/>
              <a:t>Histaminová intolerance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2298CC-C41F-CA5E-28FD-0437B517B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845" y="946777"/>
            <a:ext cx="10100420" cy="5725251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Histamin patří mezi látky, které se v lidském těle tvoří zcela přirozeně. </a:t>
            </a:r>
          </a:p>
          <a:p>
            <a:pPr algn="l"/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Uvolňují ho buňky imunitního systému (především žírné buňky a </a:t>
            </a:r>
            <a:r>
              <a:rPr lang="cs-CZ" sz="2000" b="0" i="0" dirty="0" err="1">
                <a:solidFill>
                  <a:srgbClr val="303233"/>
                </a:solidFill>
                <a:effectLst/>
                <a:latin typeface="Inter"/>
              </a:rPr>
              <a:t>bazofily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) a má typicky lokální účinky. Histamin má za běžných podmínek mnoho společného s alergiemi, protože právě </a:t>
            </a:r>
            <a:r>
              <a:rPr lang="cs-CZ" sz="2000" b="1" i="0" dirty="0">
                <a:solidFill>
                  <a:srgbClr val="303233"/>
                </a:solidFill>
                <a:effectLst/>
                <a:latin typeface="Inter"/>
              </a:rPr>
              <a:t>uvolnění histaminu z buněk imunitního systému způsobuje projevy alergické reakce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. </a:t>
            </a:r>
          </a:p>
          <a:p>
            <a:pPr algn="l"/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Odtud také pochází název pro skupinu léčivých látek – antihistaminika – která jsou alergikům podávána (např. </a:t>
            </a:r>
            <a:r>
              <a:rPr lang="cs-CZ" sz="2000" b="0" i="0" dirty="0" err="1">
                <a:solidFill>
                  <a:srgbClr val="303233"/>
                </a:solidFill>
                <a:effectLst/>
                <a:latin typeface="Inter"/>
              </a:rPr>
              <a:t>Zyrtec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 obsahující </a:t>
            </a:r>
            <a:r>
              <a:rPr lang="cs-CZ" sz="2000" b="0" i="0" dirty="0" err="1">
                <a:solidFill>
                  <a:srgbClr val="303233"/>
                </a:solidFill>
                <a:effectLst/>
                <a:latin typeface="Inter"/>
              </a:rPr>
              <a:t>cetirizin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).</a:t>
            </a:r>
          </a:p>
          <a:p>
            <a:pPr algn="l"/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Existují dva možné způsoby, jak se histamin dostane do systémového oběhu: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000" b="1" i="0" dirty="0">
                <a:solidFill>
                  <a:srgbClr val="303233"/>
                </a:solidFill>
                <a:effectLst/>
                <a:latin typeface="Inter"/>
              </a:rPr>
              <a:t>Vlastní produkce buňkami imunitního systému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. Ta je u zdravého člověka regulována, případně jeho zvýšené uvolňování je typické u alergiků.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000" b="1" i="0" dirty="0">
                <a:solidFill>
                  <a:srgbClr val="303233"/>
                </a:solidFill>
                <a:effectLst/>
                <a:latin typeface="Inter"/>
              </a:rPr>
              <a:t>Konzumace potravin a nápojů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. Histamin se může vyskytovat také v některých potravinách či nápojích, odkud může být skrze </a:t>
            </a:r>
            <a:r>
              <a:rPr lang="cs-CZ" sz="2000" b="0" i="0" dirty="0" err="1">
                <a:solidFill>
                  <a:srgbClr val="303233"/>
                </a:solidFill>
                <a:effectLst/>
                <a:latin typeface="Inter"/>
              </a:rPr>
              <a:t>enterocyty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 vstřebán do lidského těla.</a:t>
            </a:r>
          </a:p>
          <a:p>
            <a:pPr algn="l"/>
            <a:r>
              <a:rPr lang="cs-CZ" sz="2000" b="1" i="0" dirty="0">
                <a:solidFill>
                  <a:srgbClr val="303233"/>
                </a:solidFill>
                <a:effectLst/>
                <a:latin typeface="Inter"/>
              </a:rPr>
              <a:t>Histaminová intolerance: když regulace histaminu nefunguje</a:t>
            </a:r>
          </a:p>
          <a:p>
            <a:pPr algn="l"/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Aby byla rovnováha dokonána, musí v lidském těle histamin také někde zanikat. Za </a:t>
            </a:r>
            <a:r>
              <a:rPr lang="cs-CZ" sz="2000" b="1" i="0" dirty="0">
                <a:solidFill>
                  <a:srgbClr val="303233"/>
                </a:solidFill>
                <a:effectLst/>
                <a:latin typeface="Inter"/>
              </a:rPr>
              <a:t>regulaci histaminu v organismu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 jsou zodpovědné </a:t>
            </a:r>
            <a:r>
              <a:rPr lang="cs-CZ" sz="2000" b="0" i="0" u="sng" dirty="0">
                <a:solidFill>
                  <a:srgbClr val="303233"/>
                </a:solidFill>
                <a:effectLst/>
                <a:latin typeface="Inter"/>
              </a:rPr>
              <a:t>především dva enzymy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000" b="1" i="0" dirty="0">
                <a:solidFill>
                  <a:srgbClr val="303233"/>
                </a:solidFill>
                <a:effectLst/>
                <a:latin typeface="Inter"/>
              </a:rPr>
              <a:t>DAO 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(</a:t>
            </a:r>
            <a:r>
              <a:rPr lang="cs-CZ" sz="2000" b="0" i="1" dirty="0">
                <a:solidFill>
                  <a:srgbClr val="303233"/>
                </a:solidFill>
                <a:effectLst/>
                <a:latin typeface="Inter"/>
              </a:rPr>
              <a:t>Diamin Oxidáza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) je hlavní enzym, který histamin rozkládá na imidazol‑4‑acetaldehyd.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000" b="1" i="0" dirty="0">
                <a:solidFill>
                  <a:srgbClr val="303233"/>
                </a:solidFill>
                <a:effectLst/>
                <a:latin typeface="Inter"/>
              </a:rPr>
              <a:t>HNMT 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(</a:t>
            </a:r>
            <a:r>
              <a:rPr lang="cs-CZ" sz="2000" b="0" i="1" dirty="0">
                <a:solidFill>
                  <a:srgbClr val="303233"/>
                </a:solidFill>
                <a:effectLst/>
                <a:latin typeface="Inter"/>
              </a:rPr>
              <a:t>Histamin‑N‑</a:t>
            </a:r>
            <a:r>
              <a:rPr lang="cs-CZ" sz="2000" b="0" i="1" dirty="0" err="1">
                <a:solidFill>
                  <a:srgbClr val="303233"/>
                </a:solidFill>
                <a:effectLst/>
                <a:latin typeface="Inter"/>
              </a:rPr>
              <a:t>Methyltransferáza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) reguluje hladinu histaminu v cytosolu buněk.</a:t>
            </a:r>
          </a:p>
          <a:p>
            <a:pPr algn="l"/>
            <a:r>
              <a:rPr lang="cs-CZ" sz="2000" b="1" i="0" dirty="0">
                <a:solidFill>
                  <a:srgbClr val="303233"/>
                </a:solidFill>
                <a:effectLst/>
                <a:latin typeface="Inter"/>
              </a:rPr>
              <a:t>Celá problematika histaminové intolerance se v podstatě točí okolo enzymu DAO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, protože právě jeho snížená aktivita, tj. neschopnost vypořádat se s nadbytkem histaminu ze stravy, je hlavní příčinou intolerance na histamin. DAO funguje ve střevech jako bariéra, která u zdravého člověka brání </a:t>
            </a:r>
            <a:r>
              <a:rPr lang="cs-CZ" sz="2000" b="0" i="0" u="sng" dirty="0">
                <a:solidFill>
                  <a:srgbClr val="303233"/>
                </a:solidFill>
                <a:effectLst/>
                <a:latin typeface="Inter"/>
              </a:rPr>
              <a:t>nadbytečnému průchodu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 histaminu do organismu.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3185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DB5871-CD3D-346D-C5AB-FBE7098D0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388" y="185971"/>
            <a:ext cx="8911687" cy="760807"/>
          </a:xfrm>
        </p:spPr>
        <p:txBody>
          <a:bodyPr/>
          <a:lstStyle/>
          <a:p>
            <a:pPr algn="ctr"/>
            <a:r>
              <a:rPr lang="cs-CZ" dirty="0"/>
              <a:t>Histaminová intolerance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2298CC-C41F-CA5E-28FD-0437B517B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845" y="946777"/>
            <a:ext cx="10100420" cy="5725251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Histaminová intolerance se v některých aspektech podobá laktózové intoleranci.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000" b="1" i="0" dirty="0">
                <a:solidFill>
                  <a:srgbClr val="303233"/>
                </a:solidFill>
                <a:effectLst/>
                <a:latin typeface="Inter"/>
              </a:rPr>
              <a:t>Ženy se s histaminovou intolerancí musí vypořádat častěji</a:t>
            </a:r>
          </a:p>
          <a:p>
            <a:pPr algn="l"/>
            <a:r>
              <a:rPr lang="cs-CZ" sz="2000" b="0" i="0" u="sng" dirty="0">
                <a:solidFill>
                  <a:srgbClr val="303233"/>
                </a:solidFill>
                <a:effectLst/>
                <a:latin typeface="Inter"/>
              </a:rPr>
              <a:t>Snížená aktivita DAO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 může být důsledkem </a:t>
            </a:r>
            <a:r>
              <a:rPr lang="cs-CZ" sz="2000" b="0" i="0" u="sng" dirty="0">
                <a:solidFill>
                  <a:srgbClr val="303233"/>
                </a:solidFill>
                <a:effectLst/>
                <a:latin typeface="Inter"/>
              </a:rPr>
              <a:t>genetického polymorfismu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, nemocí či užíváním některých léků. Empirické pozorování také ukazuje, že</a:t>
            </a:r>
            <a:r>
              <a:rPr lang="cs-CZ" sz="2000" b="1" i="0" dirty="0">
                <a:solidFill>
                  <a:srgbClr val="303233"/>
                </a:solidFill>
                <a:effectLst/>
                <a:latin typeface="Inter"/>
              </a:rPr>
              <a:t> s histaminovou intolerancí se </a:t>
            </a:r>
            <a:r>
              <a:rPr lang="cs-CZ" sz="2000" b="1" i="0" u="sng" dirty="0">
                <a:solidFill>
                  <a:srgbClr val="303233"/>
                </a:solidFill>
                <a:effectLst/>
                <a:latin typeface="Inter"/>
              </a:rPr>
              <a:t>častěji potýkají ženy</a:t>
            </a:r>
            <a:r>
              <a:rPr lang="cs-CZ" sz="2000" b="1" i="0" dirty="0">
                <a:solidFill>
                  <a:srgbClr val="303233"/>
                </a:solidFill>
                <a:effectLst/>
                <a:latin typeface="Inter"/>
              </a:rPr>
              <a:t> v porovnání s muži 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(čtyři z pěti případů jsou ženy), ačkoliv příčina tohoto fenoménu stále není známá.</a:t>
            </a:r>
          </a:p>
          <a:p>
            <a:pPr algn="l"/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Zajímavostí je, že </a:t>
            </a:r>
            <a:r>
              <a:rPr lang="cs-CZ" sz="2000" b="1" i="0" dirty="0">
                <a:solidFill>
                  <a:srgbClr val="303233"/>
                </a:solidFill>
                <a:effectLst/>
                <a:latin typeface="Inter"/>
              </a:rPr>
              <a:t>aktivita DAO u žen závisí také </a:t>
            </a:r>
            <a:r>
              <a:rPr lang="cs-CZ" sz="2000" b="1" i="0" u="sng" dirty="0">
                <a:solidFill>
                  <a:srgbClr val="303233"/>
                </a:solidFill>
                <a:effectLst/>
                <a:latin typeface="Inter"/>
              </a:rPr>
              <a:t>na fázi menstruačního cyklu</a:t>
            </a:r>
            <a:r>
              <a:rPr lang="cs-CZ" sz="2000" b="1" i="0" dirty="0">
                <a:solidFill>
                  <a:srgbClr val="303233"/>
                </a:solidFill>
                <a:effectLst/>
                <a:latin typeface="Inter"/>
              </a:rPr>
              <a:t>, 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přičemž během </a:t>
            </a:r>
            <a:r>
              <a:rPr lang="cs-CZ" sz="2000" b="0" i="0" dirty="0" err="1">
                <a:solidFill>
                  <a:srgbClr val="303233"/>
                </a:solidFill>
                <a:effectLst/>
                <a:latin typeface="Inter"/>
              </a:rPr>
              <a:t>luteální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 fáze je aktivita vyšší než během folikulární fáze. </a:t>
            </a:r>
          </a:p>
          <a:p>
            <a:pPr algn="l"/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Někteří odborníci z toho vyvozují, že v některých případech může být bolestivá menstruace právě důsledkem snížené aktivity DAO.</a:t>
            </a:r>
          </a:p>
          <a:p>
            <a:pPr algn="l"/>
            <a:r>
              <a:rPr lang="cs-CZ" sz="2000" b="1" i="0" dirty="0">
                <a:solidFill>
                  <a:srgbClr val="303233"/>
                </a:solidFill>
                <a:effectLst/>
                <a:latin typeface="Inter"/>
              </a:rPr>
              <a:t>Situace se však dramaticky mění v průběhu těhotenství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. Jelikož placenta je </a:t>
            </a:r>
            <a:r>
              <a:rPr lang="cs-CZ" sz="2000" b="0" i="0" u="sng" dirty="0">
                <a:solidFill>
                  <a:srgbClr val="303233"/>
                </a:solidFill>
                <a:effectLst/>
                <a:latin typeface="Inter"/>
              </a:rPr>
              <a:t>významným producentem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 právě enzymu DAO, příznaky histaminové intolerance během těhotenství prakticky mizí.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5853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DB5871-CD3D-346D-C5AB-FBE7098D0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388" y="185971"/>
            <a:ext cx="8911687" cy="760807"/>
          </a:xfrm>
        </p:spPr>
        <p:txBody>
          <a:bodyPr/>
          <a:lstStyle/>
          <a:p>
            <a:pPr algn="ctr"/>
            <a:r>
              <a:rPr lang="cs-CZ" dirty="0"/>
              <a:t>Histaminová intolerance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2298CC-C41F-CA5E-28FD-0437B517B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845" y="946777"/>
            <a:ext cx="10100420" cy="5725251"/>
          </a:xfrm>
        </p:spPr>
        <p:txBody>
          <a:bodyPr>
            <a:normAutofit/>
          </a:bodyPr>
          <a:lstStyle/>
          <a:p>
            <a:pPr algn="l"/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Projevy histaminové intolerance jsou způsobeny dvěma základními cestami: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000" b="1" i="0" dirty="0">
                <a:solidFill>
                  <a:srgbClr val="303233"/>
                </a:solidFill>
                <a:effectLst/>
                <a:latin typeface="Inter"/>
              </a:rPr>
              <a:t>Snížená aktivita DAO je hlavní příčinou histaminové intolerance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, protože v takovém případě organismus ztrácí schopnost vypořádat se s nadbytkem histaminu.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000" b="1" i="0" dirty="0">
                <a:solidFill>
                  <a:srgbClr val="303233"/>
                </a:solidFill>
                <a:effectLst/>
                <a:latin typeface="Inter"/>
              </a:rPr>
              <a:t>Nadbytek histaminu ve stravě 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je však dalším přiléváním ohně do již vzniklého problému, protože dokud v těle není histaminu nadbytek, problémy se neprojevují.</a:t>
            </a:r>
          </a:p>
          <a:p>
            <a:pPr algn="l"/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Ovlivňovat projevy histaminové intolerance tedy můžeme dvěma různými způsoby: </a:t>
            </a:r>
          </a:p>
          <a:p>
            <a:pPr algn="l"/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(1) r</a:t>
            </a:r>
            <a:r>
              <a:rPr lang="cs-CZ" sz="2000" b="1" i="0" dirty="0">
                <a:solidFill>
                  <a:srgbClr val="303233"/>
                </a:solidFill>
                <a:effectLst/>
                <a:latin typeface="Inter"/>
              </a:rPr>
              <a:t>egulací množství histaminu ve stravě nebo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 (2) </a:t>
            </a:r>
            <a:r>
              <a:rPr lang="cs-CZ" sz="2000" b="1" i="0" dirty="0">
                <a:solidFill>
                  <a:srgbClr val="303233"/>
                </a:solidFill>
                <a:effectLst/>
                <a:latin typeface="Inter"/>
              </a:rPr>
              <a:t>regulací aktivity diamin oxidázy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. </a:t>
            </a:r>
          </a:p>
          <a:p>
            <a:pPr algn="l"/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Pokud trpíte histaminovou intolerancí, existují v praxi 3 nejčastější způsoby, jak můžete projevy ovlivňovat:</a:t>
            </a:r>
          </a:p>
          <a:p>
            <a:pPr algn="l">
              <a:buFont typeface="+mj-lt"/>
              <a:buAutoNum type="arabicPeriod"/>
            </a:pPr>
            <a:r>
              <a:rPr lang="cs-CZ" sz="2000" b="1" i="0" dirty="0">
                <a:solidFill>
                  <a:srgbClr val="303233"/>
                </a:solidFill>
                <a:effectLst/>
                <a:latin typeface="Inter"/>
              </a:rPr>
              <a:t>Histamin ve stravě. 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Pokud vyloučíte potraviny bohaté na histamin, můžete dramaticky snížit nepříjemné projevy histaminové intolerance.</a:t>
            </a:r>
          </a:p>
          <a:p>
            <a:pPr algn="l">
              <a:buFont typeface="+mj-lt"/>
              <a:buAutoNum type="arabicPeriod"/>
            </a:pPr>
            <a:r>
              <a:rPr lang="cs-CZ" sz="2000" b="1" i="0" dirty="0">
                <a:solidFill>
                  <a:srgbClr val="303233"/>
                </a:solidFill>
                <a:effectLst/>
                <a:latin typeface="Inter"/>
              </a:rPr>
              <a:t>Regulace aktivity enzymu DAO. 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Některé potraviny či léky mají přímý vliv na aktivitu tohoto enzymu, který pomáhá zbavovat se přebytečného histaminu.</a:t>
            </a:r>
          </a:p>
          <a:p>
            <a:pPr algn="l">
              <a:buFont typeface="+mj-lt"/>
              <a:buAutoNum type="arabicPeriod"/>
            </a:pPr>
            <a:r>
              <a:rPr lang="cs-CZ" sz="2000" b="1" i="0" dirty="0">
                <a:solidFill>
                  <a:srgbClr val="303233"/>
                </a:solidFill>
                <a:effectLst/>
                <a:latin typeface="Inter"/>
              </a:rPr>
              <a:t>Další biogenní aminy ve stravě. 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Ačkoliv na první pohled nevinné, i ty mohou mít vliv na projevy histaminové intolerance.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1487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DB5871-CD3D-346D-C5AB-FBE7098D0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388" y="185971"/>
            <a:ext cx="8911687" cy="760807"/>
          </a:xfrm>
        </p:spPr>
        <p:txBody>
          <a:bodyPr/>
          <a:lstStyle/>
          <a:p>
            <a:pPr algn="ctr"/>
            <a:r>
              <a:rPr lang="cs-CZ" dirty="0"/>
              <a:t>Histaminová dieta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2298CC-C41F-CA5E-28FD-0437B517B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845" y="946777"/>
            <a:ext cx="10100420" cy="5725251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cs-CZ" sz="2000" b="1" i="0" dirty="0">
                <a:solidFill>
                  <a:srgbClr val="303233"/>
                </a:solidFill>
                <a:effectLst/>
                <a:latin typeface="Inter"/>
              </a:rPr>
              <a:t>Histamin ze stravy se v těle chová podobně jako histamin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, který se v těle vytvoří řízeně. Limitovat příjem histaminu ze stravy je následně velmi účinným způsobem, jak projevy histaminové intolerance minimalizovat.</a:t>
            </a:r>
          </a:p>
          <a:p>
            <a:pPr algn="l"/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Mezi potraviny, které byste měli </a:t>
            </a:r>
            <a:r>
              <a:rPr lang="cs-CZ" sz="2000" b="1" i="0" dirty="0">
                <a:solidFill>
                  <a:srgbClr val="303233"/>
                </a:solidFill>
                <a:effectLst/>
                <a:latin typeface="Inter"/>
              </a:rPr>
              <a:t>při histaminové intoleranci ve svém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 </a:t>
            </a:r>
            <a:r>
              <a:rPr lang="cs-CZ" sz="2000" b="1" i="0" u="sng" dirty="0">
                <a:solidFill>
                  <a:srgbClr val="303233"/>
                </a:solidFill>
                <a:effectLst/>
                <a:latin typeface="Inter"/>
              </a:rPr>
              <a:t>jídelníčku omezit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, patří: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Konzervované ryby (sardinky, makrela, tuňák)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Tvrdé dlouho zrající sýry (parmezán, Grana </a:t>
            </a:r>
            <a:r>
              <a:rPr lang="cs-CZ" sz="2000" b="0" i="0" dirty="0" err="1">
                <a:solidFill>
                  <a:srgbClr val="303233"/>
                </a:solidFill>
                <a:effectLst/>
                <a:latin typeface="Inter"/>
              </a:rPr>
              <a:t>Padano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Uzené produkty z masa, sušené šunky (párky, </a:t>
            </a:r>
            <a:r>
              <a:rPr lang="cs-CZ" sz="2000" b="0" i="0" dirty="0" err="1">
                <a:solidFill>
                  <a:srgbClr val="303233"/>
                </a:solidFill>
                <a:effectLst/>
                <a:latin typeface="Inter"/>
              </a:rPr>
              <a:t>pršut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, masové konzervy)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Polotvrdý zrající sýr (ementál, gouda)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Některé ryby a mořské plody (makrela, losos, slávky, mušle)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Některé druhy zeleniny (rajčata, zelí, špenát)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Citrusové druhy ovoce (kiwi, pomeranč)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Fermentované potraviny (tofu, </a:t>
            </a:r>
            <a:r>
              <a:rPr lang="cs-CZ" sz="2000" b="0" i="0" u="sng" dirty="0" err="1">
                <a:solidFill>
                  <a:srgbClr val="303233"/>
                </a:solidFill>
                <a:effectLst/>
                <a:latin typeface="Inter"/>
              </a:rPr>
              <a:t>kombucha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, </a:t>
            </a:r>
            <a:r>
              <a:rPr lang="cs-CZ" sz="2000" b="0" i="0" dirty="0" err="1">
                <a:solidFill>
                  <a:srgbClr val="303233"/>
                </a:solidFill>
                <a:effectLst/>
                <a:latin typeface="Inter"/>
              </a:rPr>
              <a:t>sojová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 omáčka, </a:t>
            </a:r>
            <a:r>
              <a:rPr lang="cs-CZ" sz="2000" b="0" i="0" dirty="0" err="1">
                <a:solidFill>
                  <a:srgbClr val="303233"/>
                </a:solidFill>
                <a:effectLst/>
                <a:latin typeface="Inter"/>
              </a:rPr>
              <a:t>natto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)</a:t>
            </a:r>
          </a:p>
          <a:p>
            <a:pPr algn="l"/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Naopak doporučené je </a:t>
            </a:r>
            <a:r>
              <a:rPr lang="cs-CZ" sz="2000" b="1" i="0" dirty="0">
                <a:solidFill>
                  <a:srgbClr val="303233"/>
                </a:solidFill>
                <a:effectLst/>
                <a:latin typeface="Inter"/>
              </a:rPr>
              <a:t>čerstvé maso, vejce, pečivo, rýže, těstoviny, brambory, ovesné vločky, čerstvý sýr, jogurty a většina druhů čerstvého ovoce a zeleniny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. Obecně však preferujte čerstvé potraviny, jelikož způsob a délka skladování mají na obsah histaminu v potravinách </a:t>
            </a:r>
            <a:r>
              <a:rPr lang="cs-CZ" sz="2000" b="0" i="0" u="sng" dirty="0">
                <a:solidFill>
                  <a:srgbClr val="303233"/>
                </a:solidFill>
                <a:effectLst/>
                <a:latin typeface="Inter"/>
              </a:rPr>
              <a:t>dramatický vliv</a:t>
            </a:r>
            <a:r>
              <a:rPr lang="cs-CZ" sz="2000" b="0" i="0" dirty="0">
                <a:solidFill>
                  <a:srgbClr val="303233"/>
                </a:solidFill>
                <a:effectLst/>
                <a:latin typeface="Inter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66583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DB5871-CD3D-346D-C5AB-FBE7098D0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388" y="185971"/>
            <a:ext cx="8911687" cy="760807"/>
          </a:xfrm>
        </p:spPr>
        <p:txBody>
          <a:bodyPr/>
          <a:lstStyle/>
          <a:p>
            <a:pPr algn="ctr"/>
            <a:r>
              <a:rPr lang="cs-CZ" dirty="0"/>
              <a:t>Histaminová dieta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2298CC-C41F-CA5E-28FD-0437B517B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845" y="946777"/>
            <a:ext cx="10100420" cy="5725251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cs-CZ" sz="2000" b="1" i="0" dirty="0">
                <a:solidFill>
                  <a:schemeClr val="tx1"/>
                </a:solidFill>
                <a:effectLst/>
                <a:latin typeface="Inter"/>
              </a:rPr>
              <a:t>2. Regulace aktivity enzymu DAO</a:t>
            </a:r>
          </a:p>
          <a:p>
            <a:pPr algn="l"/>
            <a:r>
              <a:rPr lang="cs-CZ" sz="2000" b="0" i="0" dirty="0">
                <a:solidFill>
                  <a:schemeClr val="tx1"/>
                </a:solidFill>
                <a:effectLst/>
                <a:latin typeface="Inter"/>
              </a:rPr>
              <a:t>Spoustu škody dokážou napáchat i potraviny, které samy o sobě žádný histamin neobsahují. Problém ovšem je, pokud ovlivňují mechanismy, které se s histaminem vypořádávají. Nejčastěji zmiňovaným škůdcem je </a:t>
            </a:r>
            <a:r>
              <a:rPr lang="cs-CZ" sz="2000" b="1" i="0" u="sng" dirty="0">
                <a:solidFill>
                  <a:schemeClr val="tx1"/>
                </a:solidFill>
                <a:effectLst/>
                <a:latin typeface="Inter"/>
              </a:rPr>
              <a:t>alkohol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Inter"/>
              </a:rPr>
              <a:t>, </a:t>
            </a:r>
            <a:r>
              <a:rPr lang="cs-CZ" sz="2000" b="1" i="0" dirty="0">
                <a:solidFill>
                  <a:schemeClr val="tx1"/>
                </a:solidFill>
                <a:effectLst/>
                <a:latin typeface="Inter"/>
              </a:rPr>
              <a:t>který snižuje aktivitu diamin oxidázy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Inter"/>
              </a:rPr>
              <a:t> a tím i kapacity organismu vypořádat se s nadbytkem histaminu. Alkohol navíc může stát za stimulací uvolňování dalšího histaminu z vlastních buněk, čímž prohlubuje problém ještě jednou tolik.</a:t>
            </a:r>
          </a:p>
          <a:p>
            <a:pPr algn="l"/>
            <a:r>
              <a:rPr lang="cs-CZ" sz="2000" b="0" i="0" dirty="0">
                <a:solidFill>
                  <a:schemeClr val="tx1"/>
                </a:solidFill>
                <a:effectLst/>
                <a:latin typeface="Inter"/>
              </a:rPr>
              <a:t>Alkohol však není jedinou látkou, která má na DAO vliv. Vedle něj aktivitu DAO snižují také </a:t>
            </a:r>
            <a:r>
              <a:rPr lang="cs-CZ" sz="2000" b="1" i="0" u="sng" dirty="0">
                <a:solidFill>
                  <a:schemeClr val="tx1"/>
                </a:solidFill>
                <a:effectLst/>
                <a:latin typeface="Inter"/>
              </a:rPr>
              <a:t>léčivé látky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Inter"/>
              </a:rPr>
              <a:t> jako acetylsalicylová kyselina (Aspirin), ibuprofen (Ibalgin, </a:t>
            </a:r>
            <a:r>
              <a:rPr lang="cs-CZ" sz="2000" b="0" i="0" dirty="0" err="1">
                <a:solidFill>
                  <a:schemeClr val="tx1"/>
                </a:solidFill>
                <a:effectLst/>
                <a:latin typeface="Inter"/>
              </a:rPr>
              <a:t>Brufen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Inter"/>
              </a:rPr>
              <a:t>, </a:t>
            </a:r>
            <a:r>
              <a:rPr lang="cs-CZ" sz="2000" b="0" i="0" dirty="0" err="1">
                <a:solidFill>
                  <a:schemeClr val="tx1"/>
                </a:solidFill>
                <a:effectLst/>
                <a:latin typeface="Inter"/>
              </a:rPr>
              <a:t>Nurofen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Inter"/>
              </a:rPr>
              <a:t>) nebo N‑</a:t>
            </a:r>
            <a:r>
              <a:rPr lang="cs-CZ" sz="2000" b="0" i="0" dirty="0" err="1">
                <a:solidFill>
                  <a:schemeClr val="tx1"/>
                </a:solidFill>
                <a:effectLst/>
                <a:latin typeface="Inter"/>
              </a:rPr>
              <a:t>acetylcystein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Inter"/>
              </a:rPr>
              <a:t> (ACC). Podle odhadů až </a:t>
            </a:r>
            <a:r>
              <a:rPr lang="cs-CZ" sz="2000" b="0" i="0" u="sng" dirty="0">
                <a:solidFill>
                  <a:schemeClr val="tx1"/>
                </a:solidFill>
                <a:effectLst/>
                <a:latin typeface="Inter"/>
              </a:rPr>
              <a:t>20 % Evropanů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Inter"/>
              </a:rPr>
              <a:t> užívá pravidelně léky, které mohou snižovat aktivitu DAO a tím přispívat k histaminové intoleranci.</a:t>
            </a:r>
          </a:p>
          <a:p>
            <a:pPr algn="l"/>
            <a:r>
              <a:rPr lang="cs-CZ" sz="2000" b="1" i="0" dirty="0">
                <a:solidFill>
                  <a:schemeClr val="tx1"/>
                </a:solidFill>
                <a:effectLst/>
                <a:latin typeface="Inter"/>
              </a:rPr>
              <a:t>3. Další biogenní aminy ve stravě</a:t>
            </a:r>
          </a:p>
          <a:p>
            <a:pPr algn="l"/>
            <a:r>
              <a:rPr lang="cs-CZ" sz="2000" b="0" i="0" dirty="0">
                <a:solidFill>
                  <a:schemeClr val="tx1"/>
                </a:solidFill>
                <a:effectLst/>
                <a:latin typeface="Inter"/>
              </a:rPr>
              <a:t>Možná vás napadlo, proč mezi výše zmíněnými potravinami není problém maso či zelenina v čerstvém stavu, ale v konzervovaném, uzeném či fermentovaném stavu již ano. Odpověď nabízí právě </a:t>
            </a:r>
            <a:r>
              <a:rPr lang="cs-CZ" sz="2000" b="0" i="0" u="sng" dirty="0">
                <a:solidFill>
                  <a:schemeClr val="tx1"/>
                </a:solidFill>
                <a:effectLst/>
                <a:latin typeface="Inter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biogenní aminy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Inter"/>
              </a:rPr>
              <a:t>. Ty totiž vznikají v potravinách obsahujících</a:t>
            </a:r>
            <a:r>
              <a:rPr lang="cs-CZ" sz="2000" b="1" i="0" dirty="0">
                <a:solidFill>
                  <a:schemeClr val="tx1"/>
                </a:solidFill>
                <a:effectLst/>
                <a:latin typeface="Inter"/>
              </a:rPr>
              <a:t> bílkoviny typicky bohaté na aminokyseliny histidin, tyrosin, tryptofan, fenylalanin nebo lysin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Inter"/>
              </a:rPr>
              <a:t> a mohou projevy histaminové intolerance prohlubovat.</a:t>
            </a:r>
          </a:p>
          <a:p>
            <a:pPr algn="l"/>
            <a:r>
              <a:rPr lang="cs-CZ" sz="2000" b="0" i="0" dirty="0">
                <a:solidFill>
                  <a:schemeClr val="tx1"/>
                </a:solidFill>
                <a:effectLst/>
                <a:latin typeface="Inter"/>
              </a:rPr>
              <a:t>Důvodem je, že </a:t>
            </a:r>
            <a:r>
              <a:rPr lang="cs-CZ" sz="2000" b="1" i="0" dirty="0">
                <a:solidFill>
                  <a:schemeClr val="tx1"/>
                </a:solidFill>
                <a:effectLst/>
                <a:latin typeface="Inter"/>
              </a:rPr>
              <a:t>tyto látky se metabolizují stejnou cestou jako právě histamin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Inter"/>
              </a:rPr>
              <a:t>. Přebytek biogenních aminů ve stravě může způsobit </a:t>
            </a:r>
            <a:r>
              <a:rPr lang="cs-CZ" sz="2000" b="0" i="0" u="sng" dirty="0">
                <a:solidFill>
                  <a:schemeClr val="tx1"/>
                </a:solidFill>
                <a:effectLst/>
                <a:latin typeface="Inter"/>
              </a:rPr>
              <a:t>nasycení enzymů DAO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Inter"/>
              </a:rPr>
              <a:t> a HNMT, což vede ke snížené schopnosti histamin odbourávat.</a:t>
            </a:r>
          </a:p>
          <a:p>
            <a:pPr algn="l"/>
            <a:r>
              <a:rPr lang="cs-CZ" sz="2000" b="0" i="0" dirty="0">
                <a:solidFill>
                  <a:schemeClr val="tx1"/>
                </a:solidFill>
                <a:effectLst/>
                <a:latin typeface="Inter"/>
              </a:rPr>
              <a:t>Z hlediska biogenních aminů jsou pravděpodobně největším problémem</a:t>
            </a:r>
            <a:r>
              <a:rPr lang="cs-CZ" sz="2000" b="1" i="0" dirty="0">
                <a:solidFill>
                  <a:schemeClr val="tx1"/>
                </a:solidFill>
                <a:effectLst/>
                <a:latin typeface="Inter"/>
              </a:rPr>
              <a:t> tvrdé, </a:t>
            </a:r>
            <a:r>
              <a:rPr lang="cs-CZ" sz="2000" b="1" i="0" dirty="0" err="1">
                <a:solidFill>
                  <a:schemeClr val="tx1"/>
                </a:solidFill>
                <a:effectLst/>
                <a:latin typeface="Inter"/>
              </a:rPr>
              <a:t>dlouhozrající</a:t>
            </a:r>
            <a:r>
              <a:rPr lang="cs-CZ" sz="2000" b="1" i="0" dirty="0">
                <a:solidFill>
                  <a:schemeClr val="tx1"/>
                </a:solidFill>
                <a:effectLst/>
                <a:latin typeface="Inter"/>
              </a:rPr>
              <a:t> sýry obsahující tyramin 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Inter"/>
              </a:rPr>
              <a:t>(parmezán, sýry typu Grana </a:t>
            </a:r>
            <a:r>
              <a:rPr lang="cs-CZ" sz="2000" b="0" i="0" dirty="0" err="1">
                <a:solidFill>
                  <a:schemeClr val="tx1"/>
                </a:solidFill>
                <a:effectLst/>
                <a:latin typeface="Inter"/>
              </a:rPr>
              <a:t>Padano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Inter"/>
              </a:rPr>
              <a:t>). Z pohledu polyaminů (biogenní aminy obsahující více než 2 aminové skupiny) </a:t>
            </a:r>
            <a:r>
              <a:rPr lang="cs-CZ" sz="2000" b="0" i="0" u="sng" dirty="0">
                <a:solidFill>
                  <a:schemeClr val="tx1"/>
                </a:solidFill>
                <a:effectLst/>
                <a:latin typeface="Inter"/>
              </a:rPr>
              <a:t>mohou být problém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Inter"/>
              </a:rPr>
              <a:t> citrusové džusy, luštěniny nebo hovězí játra.</a:t>
            </a:r>
          </a:p>
          <a:p>
            <a:pPr algn="l"/>
            <a:r>
              <a:rPr lang="cs-CZ" sz="2000" b="1" i="0" dirty="0">
                <a:solidFill>
                  <a:schemeClr val="tx1"/>
                </a:solidFill>
                <a:effectLst/>
                <a:latin typeface="Inter"/>
              </a:rPr>
              <a:t>Dá se s histaminovou intolerancí něco dělat?</a:t>
            </a:r>
          </a:p>
          <a:p>
            <a:pPr algn="l"/>
            <a:r>
              <a:rPr lang="cs-CZ" sz="2000" b="0" i="0" dirty="0">
                <a:solidFill>
                  <a:schemeClr val="tx1"/>
                </a:solidFill>
                <a:effectLst/>
                <a:latin typeface="Inter"/>
              </a:rPr>
              <a:t>Podobně jako v případě jiných potravinových intolerancí uděláte nejlépe, pokud se budete </a:t>
            </a:r>
            <a:r>
              <a:rPr lang="cs-CZ" sz="2000" b="1" i="0" dirty="0" err="1">
                <a:solidFill>
                  <a:schemeClr val="tx1"/>
                </a:solidFill>
                <a:effectLst/>
                <a:latin typeface="Inter"/>
              </a:rPr>
              <a:t>vyhýbyt</a:t>
            </a:r>
            <a:r>
              <a:rPr lang="cs-CZ" sz="2000" b="1" i="0" dirty="0">
                <a:solidFill>
                  <a:schemeClr val="tx1"/>
                </a:solidFill>
                <a:effectLst/>
                <a:latin typeface="Inter"/>
              </a:rPr>
              <a:t> potravinám, které obsahují histamin nebo ovlivňují aktivitu DAO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Inter"/>
              </a:rPr>
              <a:t>, který v těle histamin rozkládá. Užívání antihistaminik (</a:t>
            </a:r>
            <a:r>
              <a:rPr lang="cs-CZ" sz="2000" b="0" i="0" dirty="0" err="1">
                <a:solidFill>
                  <a:schemeClr val="tx1"/>
                </a:solidFill>
                <a:effectLst/>
                <a:latin typeface="Inter"/>
              </a:rPr>
              <a:t>Zyrtec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Inter"/>
              </a:rPr>
              <a:t> aj.) sice může krátkodobě pomoci, ovšem jeho dlouhodobé užívání vždy konzultujte se svým lékařem.</a:t>
            </a:r>
          </a:p>
          <a:p>
            <a:pPr algn="l"/>
            <a:r>
              <a:rPr lang="cs-CZ" sz="2000" b="0" i="0" dirty="0">
                <a:solidFill>
                  <a:schemeClr val="tx1"/>
                </a:solidFill>
                <a:effectLst/>
                <a:latin typeface="Inter"/>
              </a:rPr>
              <a:t>Zajistěte ve stravě dostatek </a:t>
            </a:r>
            <a:r>
              <a:rPr lang="cs-CZ" sz="2000" b="1" u="sng" dirty="0">
                <a:solidFill>
                  <a:schemeClr val="tx1"/>
                </a:solidFill>
                <a:latin typeface="Inter"/>
              </a:rPr>
              <a:t>vitaminu C</a:t>
            </a:r>
            <a:r>
              <a:rPr lang="cs-CZ" sz="2000" u="sng" dirty="0">
                <a:solidFill>
                  <a:schemeClr val="tx1"/>
                </a:solidFill>
                <a:latin typeface="Inter"/>
              </a:rPr>
              <a:t>, </a:t>
            </a:r>
            <a:r>
              <a:rPr lang="cs-CZ" sz="2000" b="1" i="0" u="sng" dirty="0">
                <a:solidFill>
                  <a:schemeClr val="tx1"/>
                </a:solidFill>
                <a:effectLst/>
                <a:latin typeface="Inter"/>
              </a:rPr>
              <a:t>vitaminu B6 </a:t>
            </a:r>
            <a:r>
              <a:rPr lang="cs-CZ" sz="2000" b="1" i="0" dirty="0">
                <a:solidFill>
                  <a:schemeClr val="tx1"/>
                </a:solidFill>
                <a:effectLst/>
                <a:latin typeface="Inter"/>
              </a:rPr>
              <a:t>a mědi,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Inter"/>
              </a:rPr>
              <a:t> jelikož právě tyto enzymy mají </a:t>
            </a:r>
            <a:r>
              <a:rPr lang="cs-CZ" sz="2000" b="0" i="0" u="sng" dirty="0">
                <a:solidFill>
                  <a:schemeClr val="tx1"/>
                </a:solidFill>
                <a:effectLst/>
                <a:latin typeface="Inter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pozitivní vliv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Inter"/>
              </a:rPr>
              <a:t> na aktivitu enzymu DAO. Jelikož střevní </a:t>
            </a:r>
            <a:r>
              <a:rPr lang="cs-CZ" sz="2000" b="0" i="0" dirty="0" err="1">
                <a:solidFill>
                  <a:schemeClr val="tx1"/>
                </a:solidFill>
                <a:effectLst/>
                <a:latin typeface="Inter"/>
              </a:rPr>
              <a:t>mikrobiom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Inter"/>
              </a:rPr>
              <a:t> může produkovat i degradovat některé biogenní aminy, probíhají debaty nad tím, jestli situaci nemohou zlepšit také některé probiotické kmeny. V současné době jsou největší naděje vkládány do </a:t>
            </a:r>
            <a:r>
              <a:rPr lang="cs-CZ" sz="2000" b="0" i="0" u="sng" dirty="0">
                <a:solidFill>
                  <a:schemeClr val="tx1"/>
                </a:solidFill>
                <a:effectLst/>
                <a:latin typeface="Inter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Bifidobakterií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Inter"/>
              </a:rPr>
              <a:t>.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013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CA89C4-57E5-CE0A-CB27-1E8AACA80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Diety „komerční“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AEDE30-117E-5791-7C5A-271D52099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Omezuji množství energie, nebo vynechávají jednotlivé složky stravy zejména z důvodů hubnut´, zlepšení trávení, lepších subjektivních pocitů…</a:t>
            </a:r>
          </a:p>
          <a:p>
            <a:r>
              <a:rPr lang="cs-CZ" dirty="0"/>
              <a:t>Nemusí, ale mohou mít zdravotní důvod – ale nemají ji „předepsanou lékařem“ </a:t>
            </a:r>
          </a:p>
          <a:p>
            <a:r>
              <a:rPr lang="cs-CZ" dirty="0"/>
              <a:t>Omezuj se zejména zdroje energie – sacharidy, cukry, tuky – nízkosacharidové, nízko tukové, vysoko bílkovinné</a:t>
            </a:r>
          </a:p>
          <a:p>
            <a:r>
              <a:rPr lang="cs-CZ" dirty="0"/>
              <a:t>Změna </a:t>
            </a:r>
            <a:r>
              <a:rPr lang="cs-CZ" dirty="0" err="1"/>
              <a:t>trojpoměru</a:t>
            </a:r>
            <a:r>
              <a:rPr lang="cs-CZ" dirty="0"/>
              <a:t> poměru živin </a:t>
            </a:r>
          </a:p>
          <a:p>
            <a:r>
              <a:rPr lang="cs-CZ" dirty="0"/>
              <a:t>Vynechání lepku, cukru…</a:t>
            </a:r>
          </a:p>
          <a:p>
            <a:r>
              <a:rPr lang="cs-CZ" dirty="0"/>
              <a:t>Dieta proti překyselení – speciální doplňky stravy</a:t>
            </a:r>
          </a:p>
          <a:p>
            <a:r>
              <a:rPr lang="cs-CZ" dirty="0"/>
              <a:t>Vychází z léčebných diet – </a:t>
            </a:r>
            <a:r>
              <a:rPr lang="cs-CZ" dirty="0" err="1"/>
              <a:t>ketogenní</a:t>
            </a:r>
            <a:r>
              <a:rPr lang="cs-CZ" dirty="0"/>
              <a:t> dieta byla pro pacienty s epilepsií, dieta proti močovým zánětům</a:t>
            </a:r>
          </a:p>
          <a:p>
            <a:r>
              <a:rPr lang="cs-CZ" dirty="0"/>
              <a:t>Součást jsou často speciálně složené potraviny vyráběné firmami propojenými k dané „ dietě“</a:t>
            </a:r>
          </a:p>
          <a:p>
            <a:r>
              <a:rPr lang="cs-CZ" dirty="0"/>
              <a:t>Nejpopulárnější – </a:t>
            </a:r>
            <a:r>
              <a:rPr lang="cs-CZ" dirty="0" err="1"/>
              <a:t>ketogenní</a:t>
            </a:r>
            <a:r>
              <a:rPr lang="cs-CZ" dirty="0"/>
              <a:t> dieta – druh nízkosacharidové diety</a:t>
            </a:r>
          </a:p>
        </p:txBody>
      </p:sp>
    </p:spTree>
    <p:extLst>
      <p:ext uri="{BB962C8B-B14F-4D97-AF65-F5344CB8AC3E}">
        <p14:creationId xmlns:p14="http://schemas.microsoft.com/office/powerpoint/2010/main" val="29234942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54ED37-FC70-1B0C-E245-AC97CBC72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9048" y="89229"/>
            <a:ext cx="8911687" cy="1280890"/>
          </a:xfrm>
        </p:spPr>
        <p:txBody>
          <a:bodyPr/>
          <a:lstStyle/>
          <a:p>
            <a:pPr algn="ctr"/>
            <a:r>
              <a:rPr lang="cs-CZ" dirty="0" err="1"/>
              <a:t>Paleo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35932F-E653-7040-044C-8BFBF1ACC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299" y="1370119"/>
            <a:ext cx="10373187" cy="5376909"/>
          </a:xfrm>
        </p:spPr>
        <p:txBody>
          <a:bodyPr>
            <a:normAutofit fontScale="55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sz="3200" b="1" i="0" dirty="0" err="1">
                <a:solidFill>
                  <a:srgbClr val="303233"/>
                </a:solidFill>
                <a:effectLst/>
                <a:latin typeface="Inter"/>
              </a:rPr>
              <a:t>Paleo</a:t>
            </a:r>
            <a:r>
              <a:rPr lang="cs-CZ" sz="3200" b="1" i="0" dirty="0">
                <a:solidFill>
                  <a:srgbClr val="303233"/>
                </a:solidFill>
                <a:effectLst/>
                <a:latin typeface="Inter"/>
              </a:rPr>
              <a:t> dieta, inspirovaná stravováním člověka z období paleolitu, klade důraz na konzumaci nezpracovaných potravin.</a:t>
            </a:r>
            <a:endParaRPr lang="cs-CZ" sz="3200" b="0" i="0" dirty="0">
              <a:solidFill>
                <a:srgbClr val="303233"/>
              </a:solidFill>
              <a:effectLst/>
              <a:latin typeface="Inter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3200" b="1" i="0" u="sng" dirty="0">
                <a:solidFill>
                  <a:srgbClr val="303233"/>
                </a:solidFill>
                <a:effectLst/>
                <a:latin typeface="Inter"/>
              </a:rPr>
              <a:t>Průzkum</a:t>
            </a:r>
            <a:r>
              <a:rPr lang="cs-CZ" sz="3200" b="1" i="0" dirty="0">
                <a:solidFill>
                  <a:srgbClr val="303233"/>
                </a:solidFill>
                <a:effectLst/>
                <a:latin typeface="Inter"/>
              </a:rPr>
              <a:t> z roku 2013 a 2020 uvádí, že se </a:t>
            </a:r>
            <a:r>
              <a:rPr lang="cs-CZ" sz="3200" b="1" i="0" dirty="0" err="1">
                <a:solidFill>
                  <a:srgbClr val="303233"/>
                </a:solidFill>
                <a:effectLst/>
                <a:latin typeface="Inter"/>
              </a:rPr>
              <a:t>paleo</a:t>
            </a:r>
            <a:r>
              <a:rPr lang="cs-CZ" sz="3200" b="1" i="0" dirty="0">
                <a:solidFill>
                  <a:srgbClr val="303233"/>
                </a:solidFill>
                <a:effectLst/>
                <a:latin typeface="Inter"/>
              </a:rPr>
              <a:t> stravuje zhruba 1 % populace.</a:t>
            </a:r>
            <a:endParaRPr lang="cs-CZ" sz="3200" b="0" i="0" dirty="0">
              <a:solidFill>
                <a:srgbClr val="303233"/>
              </a:solidFill>
              <a:effectLst/>
              <a:latin typeface="Inter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3200" b="1" i="0" dirty="0">
                <a:solidFill>
                  <a:srgbClr val="303233"/>
                </a:solidFill>
                <a:effectLst/>
                <a:latin typeface="Inter"/>
              </a:rPr>
              <a:t>Některé další studie a její stoupenci tvrdí, že může pomoci regulovat hladinu cukru v krvi, zlepšit citlivost na inzulín či podporovat úbytek tělesného tuku.</a:t>
            </a:r>
            <a:endParaRPr lang="cs-CZ" sz="3200" b="0" i="0" dirty="0">
              <a:solidFill>
                <a:srgbClr val="303233"/>
              </a:solidFill>
              <a:effectLst/>
              <a:latin typeface="Inter"/>
            </a:endParaRPr>
          </a:p>
          <a:p>
            <a:pPr algn="l"/>
            <a:r>
              <a:rPr lang="cs-CZ" sz="3200" b="0" i="0" dirty="0">
                <a:solidFill>
                  <a:srgbClr val="303233"/>
                </a:solidFill>
                <a:effectLst/>
                <a:latin typeface="Inter"/>
              </a:rPr>
              <a:t>Tato strava klade důraz především na přirozené a nezpracované potraviny. </a:t>
            </a:r>
          </a:p>
          <a:p>
            <a:pPr algn="l"/>
            <a:r>
              <a:rPr lang="cs-CZ" sz="3200" b="0" i="0" dirty="0" err="1">
                <a:solidFill>
                  <a:srgbClr val="303233"/>
                </a:solidFill>
                <a:effectLst/>
                <a:latin typeface="Inter"/>
              </a:rPr>
              <a:t>Paleo</a:t>
            </a:r>
            <a:r>
              <a:rPr lang="cs-CZ" sz="3200" b="0" i="0" dirty="0">
                <a:solidFill>
                  <a:srgbClr val="303233"/>
                </a:solidFill>
                <a:effectLst/>
                <a:latin typeface="Inter"/>
              </a:rPr>
              <a:t> dieta, známá také jako dieta člověka z období paleolitu nebo dieta lovce‑sběrače, </a:t>
            </a:r>
            <a:r>
              <a:rPr lang="cs-CZ" sz="3200" b="1" i="0" dirty="0">
                <a:solidFill>
                  <a:srgbClr val="303233"/>
                </a:solidFill>
                <a:effectLst/>
                <a:latin typeface="Inter"/>
              </a:rPr>
              <a:t>je založena na konzumaci potravin, které byly k dispozici našim předkům během paleolitického období,</a:t>
            </a:r>
            <a:r>
              <a:rPr lang="cs-CZ" sz="3200" b="0" i="0" dirty="0">
                <a:solidFill>
                  <a:srgbClr val="303233"/>
                </a:solidFill>
                <a:effectLst/>
                <a:latin typeface="Inter"/>
              </a:rPr>
              <a:t> tedy před zavedením zemědělství. </a:t>
            </a:r>
          </a:p>
          <a:p>
            <a:pPr algn="l"/>
            <a:r>
              <a:rPr lang="cs-CZ" sz="3200" b="0" i="0" dirty="0">
                <a:solidFill>
                  <a:srgbClr val="303233"/>
                </a:solidFill>
                <a:effectLst/>
                <a:latin typeface="Inter"/>
              </a:rPr>
              <a:t>Tato strava klade důraz na konzumaci nezpracovaných potravin, jako jsou maso, ryby, drůbež, vajíčka, zelenina, ovoce, ořechy a semena. Základem </a:t>
            </a:r>
            <a:r>
              <a:rPr lang="cs-CZ" sz="3200" b="0" i="0" dirty="0" err="1">
                <a:solidFill>
                  <a:srgbClr val="303233"/>
                </a:solidFill>
                <a:effectLst/>
                <a:latin typeface="Inter"/>
              </a:rPr>
              <a:t>paleo</a:t>
            </a:r>
            <a:r>
              <a:rPr lang="cs-CZ" sz="3200" b="0" i="0" dirty="0">
                <a:solidFill>
                  <a:srgbClr val="303233"/>
                </a:solidFill>
                <a:effectLst/>
                <a:latin typeface="Inter"/>
              </a:rPr>
              <a:t> diety je vyhýbání se průmyslově zpracovaným potravinám, rafinovanému cukru a umělým přísadám, ale i obilninám a mléčným výrobkům.</a:t>
            </a:r>
          </a:p>
          <a:p>
            <a:pPr algn="l"/>
            <a:r>
              <a:rPr lang="cs-CZ" sz="3200" b="0" i="0" dirty="0">
                <a:solidFill>
                  <a:srgbClr val="303233"/>
                </a:solidFill>
                <a:effectLst/>
                <a:latin typeface="Inter"/>
              </a:rPr>
              <a:t>Její stoupenci tvrdí, že přináší mnoho výhod, mezi které patří například regulace hladiny cukru v krvi nebo snížení množství tělesného tuku. </a:t>
            </a:r>
          </a:p>
          <a:p>
            <a:pPr algn="l"/>
            <a:r>
              <a:rPr lang="cs-CZ" sz="3200" b="0" i="0" dirty="0">
                <a:solidFill>
                  <a:srgbClr val="303233"/>
                </a:solidFill>
                <a:effectLst/>
                <a:latin typeface="Inter"/>
              </a:rPr>
              <a:t>Kritici poukazují na </a:t>
            </a:r>
            <a:r>
              <a:rPr lang="cs-CZ" sz="3200" b="1" i="0" dirty="0">
                <a:solidFill>
                  <a:srgbClr val="303233"/>
                </a:solidFill>
                <a:effectLst/>
                <a:latin typeface="Inter"/>
              </a:rPr>
              <a:t>nedostatečný výzkum potvrzující dlouhodobé účinky této diety a na její omezenost,</a:t>
            </a:r>
            <a:r>
              <a:rPr lang="cs-CZ" sz="3200" b="0" i="0" dirty="0">
                <a:solidFill>
                  <a:srgbClr val="303233"/>
                </a:solidFill>
                <a:effectLst/>
                <a:latin typeface="Inter"/>
              </a:rPr>
              <a:t> mající potenciální omezující dopad na moderního jedince. Před zahájením </a:t>
            </a:r>
            <a:r>
              <a:rPr lang="cs-CZ" sz="3200" b="0" i="0" dirty="0" err="1">
                <a:solidFill>
                  <a:srgbClr val="303233"/>
                </a:solidFill>
                <a:effectLst/>
                <a:latin typeface="Inter"/>
              </a:rPr>
              <a:t>paleo</a:t>
            </a:r>
            <a:r>
              <a:rPr lang="cs-CZ" sz="3200" b="0" i="0" dirty="0">
                <a:solidFill>
                  <a:srgbClr val="303233"/>
                </a:solidFill>
                <a:effectLst/>
                <a:latin typeface="Inter"/>
              </a:rPr>
              <a:t> diety je tedy jistě na místě konzultace se zdravotníkem, který zváží, zda tento životní styl odpovídá vašim potřebám.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828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9A3ACA-4892-06DE-E6C3-554A4826A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Zdravotní diety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C22E3E-9C5E-7503-5958-53EC6E8A8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Omezení složky ve stravě ze zdravotních důvodů</a:t>
            </a:r>
          </a:p>
          <a:p>
            <a:r>
              <a:rPr lang="cs-CZ" dirty="0"/>
              <a:t>Léčebná dieta – 12 léčebných diet </a:t>
            </a:r>
          </a:p>
          <a:p>
            <a:r>
              <a:rPr lang="cs-CZ" dirty="0"/>
              <a:t>Dieta s omezením soli – vysoký krevní tlak, s omezením bílkovin – onemocnění ledvin, bezezbytková dieta – onemocněn střev…</a:t>
            </a:r>
          </a:p>
          <a:p>
            <a:r>
              <a:rPr lang="cs-CZ" dirty="0"/>
              <a:t>Dieta redukční, diabetická…</a:t>
            </a:r>
          </a:p>
          <a:p>
            <a:r>
              <a:rPr lang="cs-CZ" dirty="0"/>
              <a:t>Omezujeme sodík, omezujeme cukry a sacharidy, tuky, bílkoviny, vlákninu….</a:t>
            </a:r>
          </a:p>
          <a:p>
            <a:r>
              <a:rPr lang="cs-CZ" dirty="0"/>
              <a:t>Omezen </a:t>
            </a:r>
            <a:r>
              <a:rPr lang="cs-CZ" dirty="0" err="1"/>
              <a:t>konkrétn</a:t>
            </a:r>
            <a:r>
              <a:rPr lang="cs-CZ" dirty="0"/>
              <a:t> složky, nebo složek má zdravotní důvod</a:t>
            </a:r>
          </a:p>
        </p:txBody>
      </p:sp>
    </p:spTree>
    <p:extLst>
      <p:ext uri="{BB962C8B-B14F-4D97-AF65-F5344CB8AC3E}">
        <p14:creationId xmlns:p14="http://schemas.microsoft.com/office/powerpoint/2010/main" val="9219622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54ED37-FC70-1B0C-E245-AC97CBC72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9962" y="155360"/>
            <a:ext cx="8911687" cy="663152"/>
          </a:xfrm>
        </p:spPr>
        <p:txBody>
          <a:bodyPr/>
          <a:lstStyle/>
          <a:p>
            <a:pPr algn="ctr"/>
            <a:r>
              <a:rPr lang="cs-CZ" dirty="0" err="1"/>
              <a:t>Paleo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35932F-E653-7040-044C-8BFBF1ACC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9619" y="818513"/>
            <a:ext cx="9444993" cy="5884128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cs-CZ" sz="5000" b="1" i="0" dirty="0">
                <a:solidFill>
                  <a:srgbClr val="303233"/>
                </a:solidFill>
                <a:effectLst/>
                <a:latin typeface="Inter"/>
              </a:rPr>
              <a:t>9 druhů povolených potravin</a:t>
            </a:r>
          </a:p>
          <a:p>
            <a:pPr algn="l"/>
            <a:r>
              <a:rPr lang="cs-CZ" sz="5000" b="0" i="0" dirty="0" err="1">
                <a:solidFill>
                  <a:srgbClr val="303233"/>
                </a:solidFill>
                <a:effectLst/>
                <a:latin typeface="Inter"/>
              </a:rPr>
              <a:t>Paleo</a:t>
            </a:r>
            <a:r>
              <a:rPr lang="cs-CZ" sz="5000" b="0" i="0" dirty="0">
                <a:solidFill>
                  <a:srgbClr val="303233"/>
                </a:solidFill>
                <a:effectLst/>
                <a:latin typeface="Inter"/>
              </a:rPr>
              <a:t> dieta podporuje řadu minimálně zpracovaných potravin, jako je maso, drůbež, mořské plody, ovoce a zelenina.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5000" b="1" i="0" dirty="0">
                <a:solidFill>
                  <a:srgbClr val="303233"/>
                </a:solidFill>
                <a:effectLst/>
                <a:latin typeface="Inter"/>
              </a:rPr>
              <a:t>Maso: </a:t>
            </a:r>
            <a:r>
              <a:rPr lang="cs-CZ" sz="5000" b="0" i="0" dirty="0">
                <a:solidFill>
                  <a:srgbClr val="303233"/>
                </a:solidFill>
                <a:effectLst/>
                <a:latin typeface="Inter"/>
              </a:rPr>
              <a:t>hovězí, jehněčí, kozí, zvěřina, kuře, krůta, husa, kachna atd.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5000" b="1" i="0" dirty="0">
                <a:solidFill>
                  <a:srgbClr val="303233"/>
                </a:solidFill>
                <a:effectLst/>
                <a:latin typeface="Inter"/>
              </a:rPr>
              <a:t>Ryby a mořské plody: </a:t>
            </a:r>
            <a:r>
              <a:rPr lang="cs-CZ" sz="5000" b="0" i="0" dirty="0">
                <a:solidFill>
                  <a:srgbClr val="303233"/>
                </a:solidFill>
                <a:effectLst/>
                <a:latin typeface="Inter"/>
              </a:rPr>
              <a:t>losos, tuňák, makrela, ančovičky, pstruh, treska, sumec atd.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5000" b="1" i="0" dirty="0">
                <a:solidFill>
                  <a:srgbClr val="303233"/>
                </a:solidFill>
                <a:effectLst/>
                <a:latin typeface="Inter"/>
              </a:rPr>
              <a:t>Vejce:</a:t>
            </a:r>
            <a:r>
              <a:rPr lang="cs-CZ" sz="5000" b="0" i="0" dirty="0">
                <a:solidFill>
                  <a:srgbClr val="303233"/>
                </a:solidFill>
                <a:effectLst/>
                <a:latin typeface="Inter"/>
              </a:rPr>
              <a:t> žloutky i bílky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5000" b="1" i="0" dirty="0">
                <a:solidFill>
                  <a:srgbClr val="303233"/>
                </a:solidFill>
                <a:effectLst/>
                <a:latin typeface="Inter"/>
              </a:rPr>
              <a:t>Ovoce:</a:t>
            </a:r>
            <a:r>
              <a:rPr lang="cs-CZ" sz="5000" b="0" i="0" dirty="0">
                <a:solidFill>
                  <a:srgbClr val="303233"/>
                </a:solidFill>
                <a:effectLst/>
                <a:latin typeface="Inter"/>
              </a:rPr>
              <a:t> jablka, banány, pomeranče, švestky, broskve, melouny, borůvky, jahody, hrozny atd.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5000" b="1" i="0" dirty="0">
                <a:solidFill>
                  <a:srgbClr val="303233"/>
                </a:solidFill>
                <a:effectLst/>
                <a:latin typeface="Inter"/>
              </a:rPr>
              <a:t>Zelenina: </a:t>
            </a:r>
            <a:r>
              <a:rPr lang="cs-CZ" sz="5000" b="0" i="0" dirty="0">
                <a:solidFill>
                  <a:srgbClr val="303233"/>
                </a:solidFill>
                <a:effectLst/>
                <a:latin typeface="Inter"/>
              </a:rPr>
              <a:t>paprika, květák, brokolice, kapusta, cibule, česnek, špenát, rukola, cuketa, tykev atd.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5000" b="1" i="0" dirty="0">
                <a:solidFill>
                  <a:srgbClr val="303233"/>
                </a:solidFill>
                <a:effectLst/>
                <a:latin typeface="Inter"/>
              </a:rPr>
              <a:t>Ořechy:</a:t>
            </a:r>
            <a:r>
              <a:rPr lang="cs-CZ" sz="5000" b="0" i="0" dirty="0">
                <a:solidFill>
                  <a:srgbClr val="303233"/>
                </a:solidFill>
                <a:effectLst/>
                <a:latin typeface="Inter"/>
              </a:rPr>
              <a:t> kešu, pistácie, mandle, vlašské ořechy, makadamové ořechy, para ořechy atd.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5000" b="1" i="0" dirty="0">
                <a:solidFill>
                  <a:srgbClr val="303233"/>
                </a:solidFill>
                <a:effectLst/>
                <a:latin typeface="Inter"/>
              </a:rPr>
              <a:t>Semínka: </a:t>
            </a:r>
            <a:r>
              <a:rPr lang="cs-CZ" sz="5000" b="0" i="0" dirty="0">
                <a:solidFill>
                  <a:srgbClr val="303233"/>
                </a:solidFill>
                <a:effectLst/>
                <a:latin typeface="Inter"/>
              </a:rPr>
              <a:t>chia semínka, lněná semínka, dýňová semínka, konopná semínka atd.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5000" b="1" i="0" dirty="0">
                <a:solidFill>
                  <a:srgbClr val="303233"/>
                </a:solidFill>
                <a:effectLst/>
                <a:latin typeface="Inter"/>
              </a:rPr>
              <a:t>Tuky: </a:t>
            </a:r>
            <a:r>
              <a:rPr lang="cs-CZ" sz="5000" b="0" i="0" dirty="0">
                <a:solidFill>
                  <a:srgbClr val="303233"/>
                </a:solidFill>
                <a:effectLst/>
                <a:latin typeface="Inter"/>
              </a:rPr>
              <a:t>olivový olej, avokádový olej, palmový olej, kokosový olej, lněný olej atd.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5000" b="1" i="0" dirty="0">
                <a:solidFill>
                  <a:srgbClr val="303233"/>
                </a:solidFill>
                <a:effectLst/>
                <a:latin typeface="Inter"/>
              </a:rPr>
              <a:t>Byliny a koření: </a:t>
            </a:r>
            <a:r>
              <a:rPr lang="cs-CZ" sz="5000" b="0" i="0" dirty="0">
                <a:solidFill>
                  <a:srgbClr val="303233"/>
                </a:solidFill>
                <a:effectLst/>
                <a:latin typeface="Inter"/>
              </a:rPr>
              <a:t>kmín, oregano, bazalka, pepř, rozmarýn, tymián, kurkuma, zázvor atd.</a:t>
            </a:r>
          </a:p>
          <a:p>
            <a:pPr algn="l"/>
            <a:r>
              <a:rPr lang="cs-CZ" sz="5000" b="1" i="0" dirty="0">
                <a:solidFill>
                  <a:srgbClr val="303233"/>
                </a:solidFill>
                <a:effectLst/>
                <a:latin typeface="Inter"/>
              </a:rPr>
              <a:t>8 druhů potravin, kterým je třeba se vyhnout</a:t>
            </a:r>
          </a:p>
          <a:p>
            <a:pPr algn="l">
              <a:buFont typeface="+mj-lt"/>
              <a:buAutoNum type="arabicPeriod"/>
            </a:pPr>
            <a:r>
              <a:rPr lang="cs-CZ" sz="5000" b="1" i="0" dirty="0">
                <a:solidFill>
                  <a:srgbClr val="303233"/>
                </a:solidFill>
                <a:effectLst/>
                <a:latin typeface="Inter"/>
              </a:rPr>
              <a:t>Luštěniny:</a:t>
            </a:r>
            <a:r>
              <a:rPr lang="cs-CZ" sz="5000" b="0" i="0" dirty="0">
                <a:solidFill>
                  <a:srgbClr val="303233"/>
                </a:solidFill>
                <a:effectLst/>
                <a:latin typeface="Inter"/>
              </a:rPr>
              <a:t> fazole, cizrna, čočka, arašídy atd.</a:t>
            </a:r>
          </a:p>
          <a:p>
            <a:pPr algn="l">
              <a:buFont typeface="+mj-lt"/>
              <a:buAutoNum type="arabicPeriod"/>
            </a:pPr>
            <a:r>
              <a:rPr lang="cs-CZ" sz="5000" b="1" i="0" dirty="0">
                <a:solidFill>
                  <a:srgbClr val="303233"/>
                </a:solidFill>
                <a:effectLst/>
                <a:latin typeface="Inter"/>
              </a:rPr>
              <a:t>Mléčné výrobky: </a:t>
            </a:r>
            <a:r>
              <a:rPr lang="cs-CZ" sz="5000" b="0" i="0" dirty="0">
                <a:solidFill>
                  <a:srgbClr val="303233"/>
                </a:solidFill>
                <a:effectLst/>
                <a:latin typeface="Inter"/>
              </a:rPr>
              <a:t>mléko, jogurt, máslo, kefír, sýr atd.</a:t>
            </a:r>
          </a:p>
          <a:p>
            <a:pPr algn="l">
              <a:buFont typeface="+mj-lt"/>
              <a:buAutoNum type="arabicPeriod"/>
            </a:pPr>
            <a:r>
              <a:rPr lang="cs-CZ" sz="5000" b="1" i="0" dirty="0">
                <a:solidFill>
                  <a:srgbClr val="303233"/>
                </a:solidFill>
                <a:effectLst/>
                <a:latin typeface="Inter"/>
              </a:rPr>
              <a:t>Obiloviny: </a:t>
            </a:r>
            <a:r>
              <a:rPr lang="cs-CZ" sz="5000" b="0" i="0" dirty="0">
                <a:solidFill>
                  <a:srgbClr val="303233"/>
                </a:solidFill>
                <a:effectLst/>
                <a:latin typeface="Inter"/>
              </a:rPr>
              <a:t>chléb, těstoviny, rýže, </a:t>
            </a:r>
            <a:r>
              <a:rPr lang="cs-CZ" sz="5000" b="0" i="0" dirty="0" err="1">
                <a:solidFill>
                  <a:srgbClr val="303233"/>
                </a:solidFill>
                <a:effectLst/>
                <a:latin typeface="Inter"/>
              </a:rPr>
              <a:t>quinoa</a:t>
            </a:r>
            <a:r>
              <a:rPr lang="cs-CZ" sz="5000" b="0" i="0" dirty="0">
                <a:solidFill>
                  <a:srgbClr val="303233"/>
                </a:solidFill>
                <a:effectLst/>
                <a:latin typeface="Inter"/>
              </a:rPr>
              <a:t>, ječmen, žito, pohanka, </a:t>
            </a:r>
            <a:r>
              <a:rPr lang="cs-CZ" sz="5000" b="0" i="0" dirty="0" err="1">
                <a:solidFill>
                  <a:srgbClr val="303233"/>
                </a:solidFill>
                <a:effectLst/>
                <a:latin typeface="Inter"/>
              </a:rPr>
              <a:t>farro</a:t>
            </a:r>
            <a:r>
              <a:rPr lang="cs-CZ" sz="5000" b="0" i="0" dirty="0">
                <a:solidFill>
                  <a:srgbClr val="303233"/>
                </a:solidFill>
                <a:effectLst/>
                <a:latin typeface="Inter"/>
              </a:rPr>
              <a:t> atd.</a:t>
            </a:r>
          </a:p>
          <a:p>
            <a:pPr algn="l">
              <a:buFont typeface="+mj-lt"/>
              <a:buAutoNum type="arabicPeriod"/>
            </a:pPr>
            <a:r>
              <a:rPr lang="cs-CZ" sz="5000" b="1" i="0" dirty="0">
                <a:solidFill>
                  <a:srgbClr val="303233"/>
                </a:solidFill>
                <a:effectLst/>
                <a:latin typeface="Inter"/>
              </a:rPr>
              <a:t>Brambory: </a:t>
            </a:r>
            <a:r>
              <a:rPr lang="cs-CZ" sz="5000" b="0" i="0" dirty="0">
                <a:solidFill>
                  <a:srgbClr val="303233"/>
                </a:solidFill>
                <a:effectLst/>
                <a:latin typeface="Inter"/>
              </a:rPr>
              <a:t>bílé brambory, hranolky, bramborové lupínky atd.</a:t>
            </a:r>
          </a:p>
          <a:p>
            <a:pPr algn="l">
              <a:buFont typeface="+mj-lt"/>
              <a:buAutoNum type="arabicPeriod"/>
            </a:pPr>
            <a:r>
              <a:rPr lang="cs-CZ" sz="5000" b="1" i="0" dirty="0">
                <a:solidFill>
                  <a:srgbClr val="303233"/>
                </a:solidFill>
                <a:effectLst/>
                <a:latin typeface="Inter"/>
              </a:rPr>
              <a:t>Rafinované rostlinné oleje: </a:t>
            </a:r>
            <a:r>
              <a:rPr lang="cs-CZ" sz="5000" b="0" i="0" dirty="0">
                <a:solidFill>
                  <a:srgbClr val="303233"/>
                </a:solidFill>
                <a:effectLst/>
                <a:latin typeface="Inter"/>
              </a:rPr>
              <a:t>řepkový olej, světlicový olej, sójový olej, bavlníkový olej, hroznový olej atd.</a:t>
            </a:r>
          </a:p>
          <a:p>
            <a:pPr algn="l">
              <a:buFont typeface="+mj-lt"/>
              <a:buAutoNum type="arabicPeriod"/>
            </a:pPr>
            <a:r>
              <a:rPr lang="cs-CZ" sz="5000" b="1" i="0" dirty="0">
                <a:solidFill>
                  <a:srgbClr val="303233"/>
                </a:solidFill>
                <a:effectLst/>
                <a:latin typeface="Inter"/>
              </a:rPr>
              <a:t>Zpracované potraviny: </a:t>
            </a:r>
            <a:r>
              <a:rPr lang="cs-CZ" sz="5000" b="0" i="0" dirty="0">
                <a:solidFill>
                  <a:srgbClr val="303233"/>
                </a:solidFill>
                <a:effectLst/>
                <a:latin typeface="Inter"/>
              </a:rPr>
              <a:t>chipsy, preclíky, sušenky, hotová jídla, rychlé občerstvení atd.</a:t>
            </a:r>
          </a:p>
          <a:p>
            <a:pPr algn="l">
              <a:buFont typeface="+mj-lt"/>
              <a:buAutoNum type="arabicPeriod"/>
            </a:pPr>
            <a:r>
              <a:rPr lang="cs-CZ" sz="5000" b="1" i="0" dirty="0">
                <a:solidFill>
                  <a:srgbClr val="303233"/>
                </a:solidFill>
                <a:effectLst/>
                <a:latin typeface="Inter"/>
              </a:rPr>
              <a:t>Umělá sladidla: </a:t>
            </a:r>
            <a:r>
              <a:rPr lang="cs-CZ" sz="5000" b="0" i="0" dirty="0" err="1">
                <a:solidFill>
                  <a:srgbClr val="303233"/>
                </a:solidFill>
                <a:effectLst/>
                <a:latin typeface="Inter"/>
              </a:rPr>
              <a:t>sukralóza</a:t>
            </a:r>
            <a:r>
              <a:rPr lang="cs-CZ" sz="5000" b="0" i="0" dirty="0">
                <a:solidFill>
                  <a:srgbClr val="303233"/>
                </a:solidFill>
                <a:effectLst/>
                <a:latin typeface="Inter"/>
              </a:rPr>
              <a:t>, aspartam, sacharin, </a:t>
            </a:r>
            <a:r>
              <a:rPr lang="cs-CZ" sz="5000" b="0" i="0" dirty="0" err="1">
                <a:solidFill>
                  <a:srgbClr val="303233"/>
                </a:solidFill>
                <a:effectLst/>
                <a:latin typeface="Inter"/>
              </a:rPr>
              <a:t>acesulfam</a:t>
            </a:r>
            <a:r>
              <a:rPr lang="cs-CZ" sz="5000" b="0" i="0" dirty="0">
                <a:solidFill>
                  <a:srgbClr val="303233"/>
                </a:solidFill>
                <a:effectLst/>
                <a:latin typeface="Inter"/>
              </a:rPr>
              <a:t> draselný atd.</a:t>
            </a:r>
          </a:p>
          <a:p>
            <a:pPr algn="l">
              <a:buFont typeface="+mj-lt"/>
              <a:buAutoNum type="arabicPeriod"/>
            </a:pPr>
            <a:r>
              <a:rPr lang="cs-CZ" sz="5000" b="1" i="0" dirty="0">
                <a:solidFill>
                  <a:srgbClr val="303233"/>
                </a:solidFill>
                <a:effectLst/>
                <a:latin typeface="Inter"/>
              </a:rPr>
              <a:t>Přidaný cukr: </a:t>
            </a:r>
            <a:r>
              <a:rPr lang="cs-CZ" sz="5000" b="0" i="0" dirty="0">
                <a:solidFill>
                  <a:srgbClr val="303233"/>
                </a:solidFill>
                <a:effectLst/>
                <a:latin typeface="Inter"/>
              </a:rPr>
              <a:t>pečivo, bonbóny, zákusky, slazené nápoje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9844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CD3D55-8159-BB25-E8B4-FA3C7DDBB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2106" y="189104"/>
            <a:ext cx="8911687" cy="51223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/>
              <a:t>Paleo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2D4FBA-450E-889B-5B93-AFD82378C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0540" y="701336"/>
            <a:ext cx="9294072" cy="608120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Potenciální zdravotní benefity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Pomoc při regulaci hmotnosti (za jistých podmínek):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 </a:t>
            </a:r>
            <a:r>
              <a:rPr lang="cs-CZ" b="0" i="0" dirty="0" err="1">
                <a:solidFill>
                  <a:srgbClr val="303233"/>
                </a:solidFill>
                <a:effectLst/>
                <a:latin typeface="Inter"/>
              </a:rPr>
              <a:t>paleo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 dieta omezuje zpracované potraviny, které mají často vysoký obsah kalorií a mohou přispívat k přibírání na hmotnosti. Při vhodné skladbě navíc poskytuje adekvátní příjem bílkovin, což může napomáhat snížit hladinu </a:t>
            </a:r>
            <a:r>
              <a:rPr lang="cs-CZ" b="0" i="0" dirty="0" err="1">
                <a:solidFill>
                  <a:srgbClr val="303233"/>
                </a:solidFill>
                <a:effectLst/>
                <a:latin typeface="Inter"/>
              </a:rPr>
              <a:t>ghrelinu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  („hormonu hladu”) a udržet pocit sytosti po delší dobu.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Jedna studie na 70 ženách zjistila, že dodržování </a:t>
            </a:r>
            <a:r>
              <a:rPr lang="cs-CZ" b="0" i="0" dirty="0" err="1">
                <a:solidFill>
                  <a:srgbClr val="303233"/>
                </a:solidFill>
                <a:effectLst/>
                <a:latin typeface="Inter"/>
              </a:rPr>
              <a:t>paleo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 diety po dobu 6 měsíců vedlo v průměru ke ztrátě 6,5 kg tuku. I zde je ovšem zapotřebí dodržovat kalorický deficit, a </a:t>
            </a:r>
            <a:r>
              <a:rPr lang="cs-CZ" b="0" i="0" dirty="0" err="1">
                <a:solidFill>
                  <a:srgbClr val="303233"/>
                </a:solidFill>
                <a:effectLst/>
                <a:latin typeface="Inter"/>
              </a:rPr>
              <a:t>paleo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 dieta sama o sobě hubnutí nezaručí.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Podpora funkce kardiovaskulárního systému: 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výzkum naznačuje, že </a:t>
            </a:r>
            <a:r>
              <a:rPr lang="cs-CZ" b="0" i="0" dirty="0" err="1">
                <a:solidFill>
                  <a:srgbClr val="303233"/>
                </a:solidFill>
                <a:effectLst/>
                <a:latin typeface="Inter"/>
              </a:rPr>
              <a:t>paleo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 dieta může pomoci zlepšit zdraví srdce snížením několika rizikových faktorů srdečních onemocnění – to je částečně spojeno s regulací konzumace kaloricky bohatých a zpracovaných potravin.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V jedné studii 20 lidí s vysokou hladinou cholesterolu, kteří drželi </a:t>
            </a:r>
            <a:r>
              <a:rPr lang="cs-CZ" b="0" i="0" dirty="0" err="1">
                <a:solidFill>
                  <a:srgbClr val="303233"/>
                </a:solidFill>
                <a:effectLst/>
                <a:latin typeface="Inter"/>
              </a:rPr>
              <a:t>paleo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 dietu po dobu 4 měsíců, zaznamenalo zlepšení HDL (dobrého) cholesterolu a snížené hladiny triglyceridů, stejně jako nižší celkový a LDL (špatný) cholesterol. Další studie na 34 lidech zaznamenala podobná zjištění a poznamenala, že dodržování </a:t>
            </a:r>
            <a:r>
              <a:rPr lang="cs-CZ" b="0" i="0" dirty="0" err="1">
                <a:solidFill>
                  <a:srgbClr val="303233"/>
                </a:solidFill>
                <a:effectLst/>
                <a:latin typeface="Inter"/>
              </a:rPr>
              <a:t>paleo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 diety po dobu pouhých 2 týdnů snížilo krevní tlak, hladinu celkového cholesterolu a triglyceridy – to vše jsou rizikové faktory pro srdeční onemocnění.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Regulace hladiny cukru v krvi: 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některé výzkumy naznačují, že </a:t>
            </a:r>
            <a:r>
              <a:rPr lang="cs-CZ" b="0" i="0" dirty="0" err="1">
                <a:solidFill>
                  <a:srgbClr val="303233"/>
                </a:solidFill>
                <a:effectLst/>
                <a:latin typeface="Inter"/>
              </a:rPr>
              <a:t>paleo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 dieta může pomoci regulovat zvýšenou hladinu cukru v krvi při DM 2. Jedna 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  <a:hlinkClick r:id="rId2"/>
              </a:rPr>
              <a:t>studie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 z roku 2017 na 32 lidech s diabetem 2. typu zjistila, že dodržování </a:t>
            </a:r>
            <a:r>
              <a:rPr lang="cs-CZ" b="0" i="0" dirty="0" err="1">
                <a:solidFill>
                  <a:srgbClr val="303233"/>
                </a:solidFill>
                <a:effectLst/>
                <a:latin typeface="Inter"/>
              </a:rPr>
              <a:t>paleo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 diety po dobu 12 týdnů zlepšilo hladinu cukru v krvi a zvýšilo citlivost na inzulín o 45 %. Menší 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  <a:hlinkClick r:id="rId3"/>
              </a:rPr>
              <a:t>výzkum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 na 13 lidech s diabetem 2. typu podobně poznamenal, že dieta byla účinnější při snižování hladiny hemoglobinu A1C (ukazatel dlouhodobé kontroly hladiny cukru v krvi).</a:t>
            </a:r>
          </a:p>
          <a:p>
            <a:pPr algn="l"/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Nevýhody a rizika </a:t>
            </a:r>
            <a:r>
              <a:rPr lang="cs-CZ" b="1" i="0" dirty="0" err="1">
                <a:solidFill>
                  <a:srgbClr val="303233"/>
                </a:solidFill>
                <a:effectLst/>
                <a:latin typeface="Inter"/>
              </a:rPr>
              <a:t>paleo</a:t>
            </a:r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 diety </a:t>
            </a:r>
          </a:p>
          <a:p>
            <a:pPr algn="l"/>
            <a:r>
              <a:rPr lang="cs-CZ" b="0" i="0" dirty="0" err="1">
                <a:solidFill>
                  <a:srgbClr val="303233"/>
                </a:solidFill>
                <a:effectLst/>
                <a:latin typeface="Inter"/>
              </a:rPr>
              <a:t>Paleo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 dieta, i přes své stoupence, čelí několika kritikám a kontroverzím. Jednou z nich je </a:t>
            </a:r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nedostatek vědeckých důkazů potvrzujících její dlouhodobé zdravotní přínosy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. I když některé studie naznačují pozitivní efekty, jako je regulace hmotnosti a kontroly cukru v krvi, výsledky nejsou konzistentní a mnohdy jsou vědecké metody zkoumání omezeny. </a:t>
            </a:r>
          </a:p>
          <a:p>
            <a:pPr algn="l"/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Kromě redukujících prvků s dopady na psychickou pohodu moderního jedince, může být její dodržování náročné i pro vegany a vegetariány. Mnoho přírodních náhražek masa a nemasných potravin bohatých na bílkoviny jsou v rámci </a:t>
            </a:r>
            <a:r>
              <a:rPr lang="cs-CZ" b="0" i="0" dirty="0" err="1">
                <a:solidFill>
                  <a:srgbClr val="303233"/>
                </a:solidFill>
                <a:effectLst/>
                <a:latin typeface="Inter"/>
              </a:rPr>
              <a:t>paleo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 diety zakázány – například luštěniny. Mezi další omezující prvky patří také </a:t>
            </a:r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vyřazení mléčných výrobků či obilovin, čímž jedinec přichází o důležité součásti vyváženého jídelníčku 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(komplexní sacharidy, vláknina, minerální látky, vápník, či vitamin D).</a:t>
            </a:r>
          </a:p>
          <a:p>
            <a:pPr algn="l"/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Existují také finanční kontroverze spojené s touto dietou. </a:t>
            </a:r>
            <a:r>
              <a:rPr lang="cs-CZ" b="0" i="0" dirty="0" err="1">
                <a:solidFill>
                  <a:srgbClr val="303233"/>
                </a:solidFill>
                <a:effectLst/>
                <a:latin typeface="Inter"/>
              </a:rPr>
              <a:t>Paleo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 stravování klade důraz na konzumaci kvalitního masa, ryb a volně žijící drůbeže, což </a:t>
            </a:r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může být finančně náročnější než běžná racionální strava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.</a:t>
            </a:r>
          </a:p>
          <a:p>
            <a:pPr algn="l"/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Celkově lze říci, že </a:t>
            </a:r>
            <a:r>
              <a:rPr lang="cs-CZ" b="0" i="0" dirty="0" err="1">
                <a:solidFill>
                  <a:srgbClr val="303233"/>
                </a:solidFill>
                <a:effectLst/>
                <a:latin typeface="Inter"/>
              </a:rPr>
              <a:t>paleo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 dieta je kontroverzním stravovacím režimem, a </a:t>
            </a:r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před zahájením by měl každý jedinec pečlivě zvážit, zda odpovídá jeho zdravotním cílům a potřebám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 a zda jich nejde dosáhnout pomocí méně extrémní cesty.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8613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AC91C8-425E-FF6B-2C28-2CC2EE5AD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251247"/>
            <a:ext cx="8911687" cy="254779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Diety s omezením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17A203-F91B-CB70-EE56-F25ECB8DA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6049" y="976544"/>
            <a:ext cx="9641151" cy="5630210"/>
          </a:xfrm>
        </p:spPr>
        <p:txBody>
          <a:bodyPr>
            <a:normAutofit/>
          </a:bodyPr>
          <a:lstStyle/>
          <a:p>
            <a:pPr algn="l"/>
            <a:r>
              <a:rPr lang="cs-CZ" b="1" i="0" dirty="0">
                <a:solidFill>
                  <a:schemeClr val="tx1"/>
                </a:solidFill>
                <a:effectLst/>
                <a:latin typeface="Inter"/>
              </a:rPr>
              <a:t>Nízkosacharidové diety se vyznačují</a:t>
            </a:r>
            <a:r>
              <a:rPr lang="cs-CZ" b="0" i="0" dirty="0">
                <a:solidFill>
                  <a:schemeClr val="tx1"/>
                </a:solidFill>
                <a:effectLst/>
                <a:latin typeface="Inter"/>
              </a:rPr>
              <a:t> výrazným omezením, až úplným vyřazením potravin s vyšším obsahem sacharidů. </a:t>
            </a:r>
          </a:p>
          <a:p>
            <a:pPr algn="l"/>
            <a:r>
              <a:rPr lang="cs-CZ" b="1" i="0" dirty="0">
                <a:solidFill>
                  <a:schemeClr val="tx1"/>
                </a:solidFill>
                <a:effectLst/>
                <a:latin typeface="Inter"/>
              </a:rPr>
              <a:t>Omezení na určitou </a:t>
            </a:r>
            <a:r>
              <a:rPr lang="cs-CZ" b="0" i="0" dirty="0">
                <a:solidFill>
                  <a:schemeClr val="tx1"/>
                </a:solidFill>
                <a:effectLst/>
                <a:latin typeface="Inter"/>
              </a:rPr>
              <a:t>dobu – pečivo a obiloviny, brambory, kukuřice, rýže a výrobky z nich těstoviny atd. omezení vyššího  množstvím ovoce apod. </a:t>
            </a:r>
          </a:p>
          <a:p>
            <a:pPr algn="l"/>
            <a:r>
              <a:rPr lang="cs-CZ" dirty="0">
                <a:solidFill>
                  <a:schemeClr val="tx1"/>
                </a:solidFill>
                <a:latin typeface="Inter"/>
              </a:rPr>
              <a:t>V</a:t>
            </a:r>
            <a:r>
              <a:rPr lang="cs-CZ" b="0" i="0" dirty="0">
                <a:solidFill>
                  <a:schemeClr val="tx1"/>
                </a:solidFill>
                <a:effectLst/>
                <a:latin typeface="Inter"/>
              </a:rPr>
              <a:t>yšší příjem potravinových zdrojů bílkovin, jako je maso, vejce a sýry a vyšší příjem tuků. </a:t>
            </a:r>
          </a:p>
          <a:p>
            <a:pPr algn="l"/>
            <a:r>
              <a:rPr lang="cs-CZ" b="1" i="0" dirty="0">
                <a:solidFill>
                  <a:schemeClr val="tx1"/>
                </a:solidFill>
                <a:effectLst/>
                <a:latin typeface="Inter"/>
              </a:rPr>
              <a:t>A jakou dietu můžeme pokládat za nízkosacharidovou? </a:t>
            </a:r>
          </a:p>
          <a:p>
            <a:pPr algn="l"/>
            <a:r>
              <a:rPr lang="cs-CZ" b="1" i="0" dirty="0">
                <a:solidFill>
                  <a:schemeClr val="tx1"/>
                </a:solidFill>
                <a:effectLst/>
                <a:latin typeface="Inter"/>
              </a:rPr>
              <a:t>Pokud je obsah sacharidů ve stravě nižší než 26 % z celkového příjmu nebo méně než 130 g/den</a:t>
            </a:r>
            <a:r>
              <a:rPr lang="cs-CZ" b="0" i="0" dirty="0">
                <a:solidFill>
                  <a:schemeClr val="tx1"/>
                </a:solidFill>
                <a:effectLst/>
                <a:latin typeface="Inter"/>
              </a:rPr>
              <a:t>, můžeme ji takto nazvat. Ještě vyšší omezení sacharidů vyžaduje </a:t>
            </a:r>
            <a:r>
              <a:rPr lang="cs-CZ" b="0" i="0" dirty="0" err="1">
                <a:solidFill>
                  <a:schemeClr val="tx1"/>
                </a:solidFill>
                <a:effectLst/>
                <a:latin typeface="Inter"/>
              </a:rPr>
              <a:t>ketogenní</a:t>
            </a:r>
            <a:r>
              <a:rPr lang="cs-CZ" b="0" i="0" dirty="0">
                <a:solidFill>
                  <a:schemeClr val="tx1"/>
                </a:solidFill>
                <a:effectLst/>
                <a:latin typeface="Inter"/>
              </a:rPr>
              <a:t> dieta, tam je obsah sacharidů jen do 10 % z celkového denního příjmu nebo v rozmezí 20–50 g sacharidů/den (</a:t>
            </a:r>
            <a:r>
              <a:rPr lang="cs-CZ" b="0" i="0" dirty="0" err="1">
                <a:solidFill>
                  <a:schemeClr val="tx1"/>
                </a:solidFill>
                <a:effectLst/>
                <a:latin typeface="Inter"/>
              </a:rPr>
              <a:t>Noakes</a:t>
            </a:r>
            <a:r>
              <a:rPr lang="cs-CZ" b="0" i="0" dirty="0">
                <a:solidFill>
                  <a:schemeClr val="tx1"/>
                </a:solidFill>
                <a:effectLst/>
                <a:latin typeface="Inter"/>
              </a:rPr>
              <a:t>, 2017).</a:t>
            </a:r>
          </a:p>
          <a:p>
            <a:pPr algn="l"/>
            <a:r>
              <a:rPr lang="cs-CZ" b="0" i="0" dirty="0">
                <a:solidFill>
                  <a:schemeClr val="tx1"/>
                </a:solidFill>
                <a:effectLst/>
                <a:latin typeface="Inter"/>
              </a:rPr>
              <a:t>Nízkosacharidové diety, zejména ty přísnější, dostanou váš organismus do stavu </a:t>
            </a:r>
            <a:r>
              <a:rPr lang="cs-CZ" b="0" i="0" u="sng" dirty="0">
                <a:solidFill>
                  <a:schemeClr val="tx1"/>
                </a:solidFill>
                <a:effectLst/>
                <a:latin typeface="Inter"/>
              </a:rPr>
              <a:t>ketózy</a:t>
            </a:r>
            <a:r>
              <a:rPr lang="cs-CZ" b="0" i="0" dirty="0">
                <a:solidFill>
                  <a:schemeClr val="tx1"/>
                </a:solidFill>
                <a:effectLst/>
                <a:latin typeface="Inter"/>
              </a:rPr>
              <a:t>. </a:t>
            </a:r>
            <a:r>
              <a:rPr lang="cs-CZ" b="1" i="0" dirty="0">
                <a:solidFill>
                  <a:schemeClr val="tx1"/>
                </a:solidFill>
                <a:effectLst/>
                <a:latin typeface="Inter"/>
              </a:rPr>
              <a:t>V ketóze dochází</a:t>
            </a:r>
            <a:r>
              <a:rPr lang="cs-CZ" b="0" i="0" dirty="0">
                <a:solidFill>
                  <a:schemeClr val="tx1"/>
                </a:solidFill>
                <a:effectLst/>
                <a:latin typeface="Inter"/>
              </a:rPr>
              <a:t> k tomu, že vaše tělo začne využívat tuk jako hlavní zdroj energie – pokud se k tomu přidá </a:t>
            </a:r>
            <a:r>
              <a:rPr lang="cs-CZ" b="0" i="0" u="sng" dirty="0">
                <a:solidFill>
                  <a:schemeClr val="tx1"/>
                </a:solidFill>
                <a:effectLst/>
                <a:latin typeface="Inter"/>
              </a:rPr>
              <a:t>kalorický deficit</a:t>
            </a:r>
            <a:r>
              <a:rPr lang="cs-CZ" b="0" i="0" dirty="0">
                <a:solidFill>
                  <a:schemeClr val="tx1"/>
                </a:solidFill>
                <a:effectLst/>
                <a:latin typeface="Inter"/>
              </a:rPr>
              <a:t> – nastane kýžený efekt hubnutí. Existuje několik druhů nízkosacharidových diet. 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9470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AC91C8-425E-FF6B-2C28-2CC2EE5AD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251247"/>
            <a:ext cx="8911687" cy="254779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Diety s omezením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17A203-F91B-CB70-EE56-F25ECB8DA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6049" y="976544"/>
            <a:ext cx="9641151" cy="563021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cs-CZ" b="1" i="0" dirty="0" err="1">
                <a:solidFill>
                  <a:srgbClr val="303233"/>
                </a:solidFill>
                <a:effectLst/>
                <a:latin typeface="Inter"/>
              </a:rPr>
              <a:t>Atkinsonova</a:t>
            </a:r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 dieta aneb Do formy třeba s Heidi </a:t>
            </a:r>
            <a:r>
              <a:rPr lang="cs-CZ" b="1" i="0" dirty="0" err="1">
                <a:solidFill>
                  <a:srgbClr val="303233"/>
                </a:solidFill>
                <a:effectLst/>
                <a:latin typeface="Inter"/>
              </a:rPr>
              <a:t>Klum</a:t>
            </a:r>
            <a:endParaRPr lang="cs-CZ" b="1" i="0" dirty="0">
              <a:solidFill>
                <a:srgbClr val="303233"/>
              </a:solidFill>
              <a:effectLst/>
              <a:latin typeface="Inter"/>
            </a:endParaRPr>
          </a:p>
          <a:p>
            <a:pPr algn="l"/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Jedna z celosvětově nejznámějších diet, kterou dodržují některé celebrity jako např. Angelina </a:t>
            </a:r>
            <a:r>
              <a:rPr lang="cs-CZ" b="0" i="0" dirty="0" err="1">
                <a:solidFill>
                  <a:srgbClr val="303233"/>
                </a:solidFill>
                <a:effectLst/>
                <a:latin typeface="Inter"/>
              </a:rPr>
              <a:t>Jolie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, Heidi </a:t>
            </a:r>
            <a:r>
              <a:rPr lang="cs-CZ" b="0" i="0" dirty="0" err="1">
                <a:solidFill>
                  <a:srgbClr val="303233"/>
                </a:solidFill>
                <a:effectLst/>
                <a:latin typeface="Inter"/>
              </a:rPr>
              <a:t>Klum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 nebo Jennifer </a:t>
            </a:r>
            <a:r>
              <a:rPr lang="cs-CZ" b="0" i="0" dirty="0" err="1">
                <a:solidFill>
                  <a:srgbClr val="303233"/>
                </a:solidFill>
                <a:effectLst/>
                <a:latin typeface="Inter"/>
              </a:rPr>
              <a:t>Lopez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, když se na veřejnosti chtějí ukázat v nejlepší formě. </a:t>
            </a:r>
          </a:p>
          <a:p>
            <a:pPr algn="l"/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Důkazem, že je </a:t>
            </a:r>
            <a:r>
              <a:rPr lang="cs-CZ" b="0" i="0" dirty="0" err="1">
                <a:solidFill>
                  <a:srgbClr val="303233"/>
                </a:solidFill>
                <a:effectLst/>
                <a:latin typeface="Inter"/>
              </a:rPr>
              <a:t>Atkinsonova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 dieta opravdovým hitem, je více než 45 miliónů prodaných knih věnující se tomuto způsobu stravování. </a:t>
            </a:r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Tato dieta je oblíbená zejména v USA. A právě od ní se odvozuje většina keto diet 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(</a:t>
            </a:r>
            <a:r>
              <a:rPr lang="cs-CZ" b="0" i="0" dirty="0" err="1">
                <a:solidFill>
                  <a:srgbClr val="303233"/>
                </a:solidFill>
                <a:effectLst/>
                <a:latin typeface="Inter"/>
              </a:rPr>
              <a:t>Gunnars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, 2017; </a:t>
            </a:r>
            <a:r>
              <a:rPr lang="cs-CZ" b="0" i="0" dirty="0" err="1">
                <a:solidFill>
                  <a:srgbClr val="303233"/>
                </a:solidFill>
                <a:effectLst/>
                <a:latin typeface="Inter"/>
              </a:rPr>
              <a:t>Rodriguez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, 2008).</a:t>
            </a:r>
          </a:p>
          <a:p>
            <a:pPr algn="l"/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Dr. </a:t>
            </a:r>
            <a:r>
              <a:rPr lang="cs-CZ" b="0" i="0" dirty="0" err="1">
                <a:solidFill>
                  <a:srgbClr val="303233"/>
                </a:solidFill>
                <a:effectLst/>
                <a:latin typeface="Inter"/>
              </a:rPr>
              <a:t>Atkins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 tvrdí, že konzumací sacharidových potravin dochází k </a:t>
            </a:r>
            <a:r>
              <a:rPr lang="cs-CZ" b="0" i="0" dirty="0" err="1">
                <a:solidFill>
                  <a:srgbClr val="303233"/>
                </a:solidFill>
                <a:effectLst/>
                <a:latin typeface="Inter"/>
              </a:rPr>
              <a:t>hyperinzulinémii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, ta podporuje nárůst množství tukové tkáně v organismu a následuje přibírání na hmotnosti (</a:t>
            </a:r>
            <a:r>
              <a:rPr lang="cs-CZ" b="0" i="0" dirty="0" err="1">
                <a:solidFill>
                  <a:srgbClr val="303233"/>
                </a:solidFill>
                <a:effectLst/>
                <a:latin typeface="Inter"/>
              </a:rPr>
              <a:t>Saltzman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, 2001). </a:t>
            </a:r>
          </a:p>
          <a:p>
            <a:pPr algn="l"/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Striktní omezení konzumace sacharidů dle Dr. </a:t>
            </a:r>
            <a:r>
              <a:rPr lang="cs-CZ" b="1" i="0" dirty="0" err="1">
                <a:solidFill>
                  <a:srgbClr val="303233"/>
                </a:solidFill>
                <a:effectLst/>
                <a:latin typeface="Inter"/>
              </a:rPr>
              <a:t>Atkinse</a:t>
            </a:r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: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podporuje snižování tělesné hmotnosti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podporuje pokles únavy a depresí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pomáhá při bolestech kloubů</a:t>
            </a:r>
          </a:p>
          <a:p>
            <a:pPr algn="l"/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Pro zajímavost, tato dieta (v indukční fázi) není vyhledávána pouze pro její zeštíhlovací účinky, ale také díky jejímu </a:t>
            </a:r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pozitivnímu efektu při léčbě dětské epilepsie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 (</a:t>
            </a:r>
            <a:r>
              <a:rPr lang="cs-CZ" b="0" i="0" dirty="0" err="1">
                <a:solidFill>
                  <a:srgbClr val="303233"/>
                </a:solidFill>
                <a:effectLst/>
                <a:latin typeface="Inter"/>
              </a:rPr>
              <a:t>Tonekaboni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, 2010).</a:t>
            </a:r>
          </a:p>
          <a:p>
            <a:pPr algn="l"/>
            <a:r>
              <a:rPr lang="cs-CZ" b="1" i="0" dirty="0" err="1">
                <a:solidFill>
                  <a:srgbClr val="303233"/>
                </a:solidFill>
                <a:effectLst/>
                <a:latin typeface="Inter"/>
              </a:rPr>
              <a:t>Atkinsonova</a:t>
            </a:r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 dieta je složena ze 4 fází:</a:t>
            </a:r>
          </a:p>
          <a:p>
            <a:pPr algn="l">
              <a:buFont typeface="+mj-lt"/>
              <a:buAutoNum type="arabicPeriod"/>
            </a:pPr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Indukční fáze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: Jíte méně než 20 g sacharidů denně, ale můžete si dopřát potraviny s vysokým podílem tuků a bílkovin v neomezeném množství. Zelenina je povolena pouze </a:t>
            </a:r>
            <a:r>
              <a:rPr lang="cs-CZ" b="0" i="1" dirty="0">
                <a:solidFill>
                  <a:srgbClr val="303233"/>
                </a:solidFill>
                <a:effectLst/>
                <a:latin typeface="Inter"/>
              </a:rPr>
              <a:t>listová 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– ta má velmi nízký obsah sacharidů.</a:t>
            </a:r>
          </a:p>
          <a:p>
            <a:pPr algn="l">
              <a:buFont typeface="+mj-lt"/>
              <a:buAutoNum type="arabicPeriod"/>
            </a:pPr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Fáze hubnutí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: Přidáváte trošku oříšků, nízkosacharidovou zeleninu a malé množství ovoce.</a:t>
            </a:r>
          </a:p>
          <a:p>
            <a:pPr algn="l">
              <a:buFont typeface="+mj-lt"/>
              <a:buAutoNum type="arabicPeriod"/>
            </a:pPr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Před‑udržovací fáze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: Když už se nacházíte na dohled vaší vysněné postavy, můžete přidat trošku sacharidů do jídelníčku.</a:t>
            </a:r>
          </a:p>
          <a:p>
            <a:pPr algn="l">
              <a:buFont typeface="+mj-lt"/>
              <a:buAutoNum type="arabicPeriod"/>
            </a:pPr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Udržovací fáze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: V poslední fázi si smíte dopřát tolik sacharidů, kolik váš organismus zvládne bez nárůstu na tělesné hmotnosti.</a:t>
            </a:r>
          </a:p>
        </p:txBody>
      </p:sp>
    </p:spTree>
    <p:extLst>
      <p:ext uri="{BB962C8B-B14F-4D97-AF65-F5344CB8AC3E}">
        <p14:creationId xmlns:p14="http://schemas.microsoft.com/office/powerpoint/2010/main" val="26548655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AC91C8-425E-FF6B-2C28-2CC2EE5AD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251247"/>
            <a:ext cx="8911687" cy="254779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Diety s omezením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17A203-F91B-CB70-EE56-F25ECB8DA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6049" y="976544"/>
            <a:ext cx="9641151" cy="563021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Co čekat od zónové diety? </a:t>
            </a:r>
          </a:p>
          <a:p>
            <a:pPr algn="l"/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Zónová dieta také patří mezi nejznámější prostředky pro hubnutí. Tato dieta pracuje na </a:t>
            </a:r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domněnce, že naše tělo je geneticky naprogramované na určitý poměr makroživin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, a pokud se tento poměr dodržuje, sekrece inzulinu se stabilizuje. Díky tomu jsme schopni kontrolovat naši tělesnou hmotnost. Zónová dieta se dostala také do ČR, a to díky knize "Vstupte do zóny" </a:t>
            </a:r>
          </a:p>
          <a:p>
            <a:pPr algn="l"/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Pokud se rozhodnete pro zónovou dietu, měl by se váš jídelníček skládat ze 40 % sacharidů, 30 % tuků a 30 % bílkovin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. Oproti běžně doporučenému poměru zde vidíme </a:t>
            </a:r>
            <a:r>
              <a:rPr lang="cs-CZ" b="0" i="1" dirty="0">
                <a:solidFill>
                  <a:srgbClr val="303233"/>
                </a:solidFill>
                <a:effectLst/>
                <a:latin typeface="Inter"/>
              </a:rPr>
              <a:t>mírné snížení sacharidů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 a </a:t>
            </a:r>
            <a:r>
              <a:rPr lang="cs-CZ" b="0" i="1" dirty="0">
                <a:solidFill>
                  <a:srgbClr val="303233"/>
                </a:solidFill>
                <a:effectLst/>
                <a:latin typeface="Inter"/>
              </a:rPr>
              <a:t>výrazné zvýšení bílkovin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. </a:t>
            </a:r>
          </a:p>
          <a:p>
            <a:pPr algn="l"/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Jak by vypadala zónová strava u mužského maratonského běžce, který váží 64 kg a jeho tělo obsahuje 7,5 % tuku?</a:t>
            </a:r>
            <a:endParaRPr lang="cs-CZ" b="0" i="0" dirty="0">
              <a:solidFill>
                <a:srgbClr val="303233"/>
              </a:solidFill>
              <a:effectLst/>
              <a:latin typeface="Inter"/>
            </a:endParaRPr>
          </a:p>
          <a:p>
            <a:pPr algn="l"/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Doporučený příjem bílkovin pro atlety je </a:t>
            </a:r>
            <a:r>
              <a:rPr lang="cs-CZ" b="1" i="0" u="sng" dirty="0">
                <a:solidFill>
                  <a:srgbClr val="303233"/>
                </a:solidFill>
                <a:effectLst/>
                <a:latin typeface="Inter"/>
              </a:rPr>
              <a:t>1,8–2,2 g na kg </a:t>
            </a:r>
            <a:r>
              <a:rPr lang="cs-CZ" b="1" i="0" u="sng" dirty="0" err="1">
                <a:solidFill>
                  <a:srgbClr val="303233"/>
                </a:solidFill>
                <a:effectLst/>
                <a:latin typeface="Inter"/>
              </a:rPr>
              <a:t>beztukové</a:t>
            </a:r>
            <a:r>
              <a:rPr lang="cs-CZ" b="1" i="0" u="sng" dirty="0">
                <a:solidFill>
                  <a:srgbClr val="303233"/>
                </a:solidFill>
                <a:effectLst/>
                <a:latin typeface="Inter"/>
              </a:rPr>
              <a:t> tělesné hmotnosti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. Náš běžec by tedy měl sníst každý den 130 g bílkovin. Jelikož podle zónové diety by měly proteiny zastupovat 30 % denního příjmu, vyjde nám, že zbylých 30 % tuků by odpovídalo 58 g a 40 % sacharidů 173 g. </a:t>
            </a:r>
          </a:p>
          <a:p>
            <a:pPr algn="l"/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Když už jsme si ukázali poměr živin na vytrvalostním sportovci, zkusme se podívat, zda je vůbec tento způsob stravování pro něj vhodný. </a:t>
            </a:r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Vytrvalostním sportovcům se běžně doporučuje </a:t>
            </a:r>
            <a:r>
              <a:rPr lang="cs-CZ" b="1" i="0" dirty="0" err="1">
                <a:solidFill>
                  <a:srgbClr val="303233"/>
                </a:solidFill>
                <a:effectLst/>
                <a:latin typeface="Inter"/>
              </a:rPr>
              <a:t>vysokosacharidová</a:t>
            </a:r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 strava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. Je to z toho důvodu, že zvýšený příjem sacharidů vede k nárůstu zásob svalového glykogenu. Svalový glykogen se poté využívá při výkonu. Bylo zjištěno, že nárůst svalového glykogenu je možný, pokud sportovec přijímá denně 500 až 600 g sacharidů (dle jeho tělesné hmotnosti). To je jeden z mnoha důvodů, proč i lehce </a:t>
            </a:r>
            <a:r>
              <a:rPr lang="cs-CZ" b="1" i="0" u="sng" dirty="0">
                <a:solidFill>
                  <a:srgbClr val="303233"/>
                </a:solidFill>
                <a:effectLst/>
                <a:latin typeface="Inter"/>
              </a:rPr>
              <a:t>nízkosacharidová dieta, jako je zónová, není vhodná pro vytrvalostní sportovce</a:t>
            </a:r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  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(</a:t>
            </a:r>
            <a:r>
              <a:rPr lang="cs-CZ" b="0" i="0" dirty="0" err="1">
                <a:solidFill>
                  <a:srgbClr val="303233"/>
                </a:solidFill>
                <a:effectLst/>
                <a:latin typeface="Inter"/>
              </a:rPr>
              <a:t>Cheuvront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, 1999; </a:t>
            </a:r>
            <a:r>
              <a:rPr lang="cs-CZ" b="0" i="0" dirty="0" err="1">
                <a:solidFill>
                  <a:srgbClr val="303233"/>
                </a:solidFill>
                <a:effectLst/>
                <a:latin typeface="Inter"/>
              </a:rPr>
              <a:t>Rodriguez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, 2008; </a:t>
            </a:r>
            <a:r>
              <a:rPr lang="cs-CZ" b="0" i="0" dirty="0" err="1">
                <a:solidFill>
                  <a:srgbClr val="303233"/>
                </a:solidFill>
                <a:effectLst/>
                <a:latin typeface="Inter"/>
              </a:rPr>
              <a:t>Saltzman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, 2001). </a:t>
            </a:r>
          </a:p>
        </p:txBody>
      </p:sp>
    </p:spTree>
    <p:extLst>
      <p:ext uri="{BB962C8B-B14F-4D97-AF65-F5344CB8AC3E}">
        <p14:creationId xmlns:p14="http://schemas.microsoft.com/office/powerpoint/2010/main" val="20862171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AC91C8-425E-FF6B-2C28-2CC2EE5AD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251247"/>
            <a:ext cx="8911687" cy="254779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Diety s omezením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17A203-F91B-CB70-EE56-F25ECB8DA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6049" y="976544"/>
            <a:ext cx="9641151" cy="5630210"/>
          </a:xfrm>
        </p:spPr>
        <p:txBody>
          <a:bodyPr>
            <a:normAutofit/>
          </a:bodyPr>
          <a:lstStyle/>
          <a:p>
            <a:pPr algn="l"/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V čem spočívá kouzlo nízkosacharidových diet?</a:t>
            </a:r>
          </a:p>
          <a:p>
            <a:pPr algn="l"/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1. Dochází ke kalorické restrikci - snížení energetického příjmu</a:t>
            </a:r>
          </a:p>
          <a:p>
            <a:pPr algn="l"/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Nebudete si moci vybírat z tolika možností a variant jako při běžné stravě, a následkem toho budete jíst nejspíš méně. </a:t>
            </a:r>
            <a:r>
              <a:rPr lang="cs-CZ" b="0" i="0" u="sng" dirty="0">
                <a:solidFill>
                  <a:srgbClr val="303233"/>
                </a:solidFill>
                <a:effectLst/>
                <a:latin typeface="Inter"/>
              </a:rPr>
              <a:t>Příjem je nižší než výdej -&gt; máme tu hubnutí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.</a:t>
            </a:r>
          </a:p>
          <a:p>
            <a:pPr algn="l"/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2. Menší chuť k jídlu</a:t>
            </a:r>
          </a:p>
          <a:p>
            <a:pPr algn="l"/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Následkem dodržování těchto diet může vzniknout v lidském organismu stav, který se nazývá </a:t>
            </a:r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ketóza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 (při příjmu do 50 g sacharidů/den). Ketolátky, které kolují v krvi, </a:t>
            </a:r>
            <a:r>
              <a:rPr lang="cs-CZ" b="0" i="1" dirty="0">
                <a:solidFill>
                  <a:srgbClr val="303233"/>
                </a:solidFill>
                <a:effectLst/>
                <a:latin typeface="Inter"/>
              </a:rPr>
              <a:t>mohou působit na snížení chuti k jídlu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.</a:t>
            </a:r>
          </a:p>
          <a:p>
            <a:pPr algn="l"/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3. Sníží se množství vody ve svalové tkáni</a:t>
            </a:r>
          </a:p>
          <a:p>
            <a:pPr algn="l"/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V případě přísné nízkosacharidové diety, jako je např. </a:t>
            </a:r>
            <a:r>
              <a:rPr lang="cs-CZ" b="0" i="0" dirty="0" err="1">
                <a:solidFill>
                  <a:srgbClr val="303233"/>
                </a:solidFill>
                <a:effectLst/>
                <a:latin typeface="Inter"/>
              </a:rPr>
              <a:t>Atkinsonova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, dochází na základě vyčerpání svalového glykogenu ke zvýšenému vylučování vody z těla. Ze začátku tedy </a:t>
            </a:r>
            <a:r>
              <a:rPr lang="cs-CZ" b="0" i="1" dirty="0">
                <a:solidFill>
                  <a:srgbClr val="303233"/>
                </a:solidFill>
                <a:effectLst/>
                <a:latin typeface="Inter"/>
              </a:rPr>
              <a:t>nemusí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 jít o snížení množství tělesného tuku, ale </a:t>
            </a:r>
            <a:r>
              <a:rPr lang="cs-CZ" b="0" i="1" dirty="0">
                <a:solidFill>
                  <a:srgbClr val="303233"/>
                </a:solidFill>
                <a:effectLst/>
                <a:latin typeface="Inter"/>
              </a:rPr>
              <a:t>tělesné vody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.</a:t>
            </a:r>
          </a:p>
          <a:p>
            <a:pPr algn="l"/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4. Tělo lépe využívá tuky při sportu</a:t>
            </a:r>
          </a:p>
          <a:p>
            <a:pPr algn="l"/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Z pozitivních účinků nízkosacharidových diet mohou čerpat také sportovci, jelikož následkem vyčerpání glykogenových zásob se náš organismus učí efektivně využívat tuky jako zdroj energie - zejména u vytrvalostních sportů (</a:t>
            </a:r>
            <a:r>
              <a:rPr lang="cs-CZ" b="0" i="0" dirty="0" err="1">
                <a:solidFill>
                  <a:srgbClr val="303233"/>
                </a:solidFill>
                <a:effectLst/>
                <a:latin typeface="Inter"/>
              </a:rPr>
              <a:t>Astrup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, </a:t>
            </a:r>
            <a:r>
              <a:rPr lang="cs-CZ" b="0" i="0">
                <a:solidFill>
                  <a:srgbClr val="303233"/>
                </a:solidFill>
                <a:effectLst/>
                <a:latin typeface="Inter"/>
              </a:rPr>
              <a:t>2004).</a:t>
            </a:r>
            <a:endParaRPr lang="cs-CZ" b="0" i="0" dirty="0">
              <a:solidFill>
                <a:srgbClr val="303233"/>
              </a:solidFill>
              <a:effectLst/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21986591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AC91C8-425E-FF6B-2C28-2CC2EE5AD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251247"/>
            <a:ext cx="8911687" cy="254779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Diety s omezením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17A203-F91B-CB70-EE56-F25ECB8DA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6049" y="976544"/>
            <a:ext cx="9641151" cy="5630210"/>
          </a:xfrm>
        </p:spPr>
        <p:txBody>
          <a:bodyPr>
            <a:normAutofit lnSpcReduction="10000"/>
          </a:bodyPr>
          <a:lstStyle/>
          <a:p>
            <a:pPr algn="l"/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Co na nízkosacharidovou stravu říká věda?</a:t>
            </a:r>
          </a:p>
          <a:p>
            <a:pPr algn="l"/>
            <a:endParaRPr lang="cs-CZ" b="1" i="0" dirty="0">
              <a:solidFill>
                <a:srgbClr val="303233"/>
              </a:solidFill>
              <a:effectLst/>
              <a:latin typeface="Inter"/>
            </a:endParaRPr>
          </a:p>
          <a:p>
            <a:pPr algn="l"/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Efekt nízkosacharidových diet na tělesnou hmotnost byl zkoumán ve spoustě vědeckých prací. Většinou však šlo pouze o krátkodobé pozorování vlivu tohoto způsobu stravování. V případě srovnání vlivu nízkosacharidových a nízkotučných diet v rámci dlouhodobějšího hlediska (po 12 měsících dodržování) došli vědci k názoru, že </a:t>
            </a:r>
            <a:r>
              <a:rPr lang="cs-CZ" b="1" i="0" u="sng" dirty="0">
                <a:solidFill>
                  <a:srgbClr val="303233"/>
                </a:solidFill>
                <a:effectLst/>
                <a:latin typeface="Inter"/>
              </a:rPr>
              <a:t>účinek těchto diet je srovnatelný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 (</a:t>
            </a:r>
            <a:r>
              <a:rPr lang="cs-CZ" b="0" i="0" dirty="0" err="1">
                <a:solidFill>
                  <a:srgbClr val="303233"/>
                </a:solidFill>
                <a:effectLst/>
                <a:latin typeface="Inter"/>
              </a:rPr>
              <a:t>Astrup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, 2004). </a:t>
            </a:r>
          </a:p>
          <a:p>
            <a:pPr algn="l"/>
            <a:endParaRPr lang="cs-CZ" b="0" i="0" dirty="0">
              <a:solidFill>
                <a:srgbClr val="303233"/>
              </a:solidFill>
              <a:effectLst/>
              <a:latin typeface="Inter"/>
            </a:endParaRPr>
          </a:p>
          <a:p>
            <a:pPr algn="l"/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V jednom hledisku mají nízkosacharidové oproti nízkotučným dietám navrch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, a to je vliv na hladinu cholesterolu v krvi, a následné snížení rizika vzniku kardiovaskulárních onemocnění.</a:t>
            </a:r>
          </a:p>
          <a:p>
            <a:pPr algn="l"/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 </a:t>
            </a:r>
          </a:p>
          <a:p>
            <a:pPr algn="l"/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Nízkosacharidové diety totiž dokáží 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snížit množství triglyceridů a LDL cholesterolu a zároveň zvýšit hladinu HDL cholesterolu. Také bylo zaznamenáno zlepšení tolerance glukózy (Hu, 2012). </a:t>
            </a:r>
          </a:p>
          <a:p>
            <a:pPr algn="l"/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Nízkotučné diety mají dle studií také redukční účinky a příznivý vliv na hladinu krevních lipidů, ale nedokáží zvýšit hladinu "dobrého" (HDL) cholesterolu, který působí protektivně vůči vzniku aterosklerózy. </a:t>
            </a:r>
          </a:p>
          <a:p>
            <a:pPr algn="l"/>
            <a:r>
              <a:rPr lang="cs-CZ" b="1" i="0" dirty="0">
                <a:solidFill>
                  <a:srgbClr val="303233"/>
                </a:solidFill>
                <a:effectLst/>
                <a:latin typeface="Inter"/>
              </a:rPr>
              <a:t>Nízkosacharidové diety s sebou mohou nést také nežádoucí účinky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, mezi které patří bolest hlavy, svalové křeče, zažívací problémy a celková slabost (</a:t>
            </a:r>
            <a:r>
              <a:rPr lang="cs-CZ" b="0" i="0" dirty="0" err="1">
                <a:solidFill>
                  <a:srgbClr val="303233"/>
                </a:solidFill>
                <a:effectLst/>
                <a:latin typeface="Inter"/>
              </a:rPr>
              <a:t>Astrup</a:t>
            </a:r>
            <a:r>
              <a:rPr lang="cs-CZ" b="0" i="0" dirty="0">
                <a:solidFill>
                  <a:srgbClr val="303233"/>
                </a:solidFill>
                <a:effectLst/>
                <a:latin typeface="Inter"/>
              </a:rPr>
              <a:t>, 2004).</a:t>
            </a:r>
          </a:p>
        </p:txBody>
      </p:sp>
    </p:spTree>
    <p:extLst>
      <p:ext uri="{BB962C8B-B14F-4D97-AF65-F5344CB8AC3E}">
        <p14:creationId xmlns:p14="http://schemas.microsoft.com/office/powerpoint/2010/main" val="38313291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3E1BE4-07F8-DCE8-5638-2046D6E7C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5A8E3D-42CF-25F8-D78A-70B9E0BEF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3284738"/>
            <a:ext cx="8915400" cy="2626484"/>
          </a:xfrm>
        </p:spPr>
        <p:txBody>
          <a:bodyPr>
            <a:normAutofit/>
          </a:bodyPr>
          <a:lstStyle/>
          <a:p>
            <a:pPr algn="ctr"/>
            <a:r>
              <a:rPr lang="cs-CZ" sz="48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987776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B0D1F8-B101-7844-F27C-D2CC97A0E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8121" y="0"/>
            <a:ext cx="8911687" cy="1280890"/>
          </a:xfrm>
        </p:spPr>
        <p:txBody>
          <a:bodyPr/>
          <a:lstStyle/>
          <a:p>
            <a:pPr algn="ctr"/>
            <a:r>
              <a:rPr lang="cs-CZ" dirty="0"/>
              <a:t>Alergie a intolerance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AFE57E-7547-5FBA-C506-3664519A9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2134" y="1264554"/>
            <a:ext cx="10361678" cy="5434825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Zvyšuje se počet lid s potravinovými alergiemi a intolerancemi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Tito lidé mají zdravotní problém s potravinami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Stále více lidí hledá „alternativu“ k běžně složenému jídelníčku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Tito lidé chtějí změnu v únavě, hubnout apod. Nemají zdravotní důvod ke změně jídelníčku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Alergie na potraviny versus potravinová intolerance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Jednoduché rozdělení je v tom, že potravinové alergie jsou imunologickým mechanismem.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Jedná se tedy o nesprávnou imunitní odpověď na antigen/alergen, což je téměř, téměř výhradně, bílkovina.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Klasická alergie, která se projeví při styku s určitou potravinou, je charakteristická okamžitou a často silnou reakcí imunitního systému.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Mezi příznaky potravinové alergie patří vyrážky, kýchání, podrážděná pokožka, otoky, rýma, únava, průjem a zvracení. </a:t>
            </a:r>
          </a:p>
        </p:txBody>
      </p:sp>
    </p:spTree>
    <p:extLst>
      <p:ext uri="{BB962C8B-B14F-4D97-AF65-F5344CB8AC3E}">
        <p14:creationId xmlns:p14="http://schemas.microsoft.com/office/powerpoint/2010/main" val="3482119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B0D1F8-B101-7844-F27C-D2CC97A0E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8121" y="0"/>
            <a:ext cx="8911687" cy="1280890"/>
          </a:xfrm>
        </p:spPr>
        <p:txBody>
          <a:bodyPr/>
          <a:lstStyle/>
          <a:p>
            <a:pPr algn="ctr"/>
            <a:r>
              <a:rPr lang="cs-CZ" dirty="0"/>
              <a:t>Alergie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AFE57E-7547-5FBA-C506-3664519A9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5703" y="909448"/>
            <a:ext cx="10361678" cy="5434825"/>
          </a:xfrm>
        </p:spPr>
        <p:txBody>
          <a:bodyPr>
            <a:noAutofit/>
          </a:bodyPr>
          <a:lstStyle/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Obvykle se tyto příznaky objeví v průběhu několika minut po konzumaci, případně styku s danou potravinou, i když se mohou opozdit i o několik hodin.</a:t>
            </a:r>
          </a:p>
          <a:p>
            <a:r>
              <a:rPr lang="cs-CZ" sz="2000" dirty="0">
                <a:solidFill>
                  <a:srgbClr val="1A202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Potravinovou alergií trpí přibližně 3-6 % populace, více žen než mužů, více, dětí než dospělých. Nejvyšší výskyt je udáván v kojeneckém věku, kde dosahuje až 8%.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Diagnostikovaná je u přibližně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2,5 % populace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2000" b="0" i="0" dirty="0">
                <a:solidFill>
                  <a:srgbClr val="1A202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Výskyt potravinových intolerancí je zmapován méně, přibližně jimi trpí kolem 3-5% populace.</a:t>
            </a:r>
          </a:p>
          <a:p>
            <a:r>
              <a:rPr lang="cs-CZ" sz="2000" b="0" i="0" dirty="0">
                <a:solidFill>
                  <a:srgbClr val="1A202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Potravinová averze (jakákoli negativní reakce na potraviny) je nejčastější a zejména u dospělých je udávána až 14 %.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Mezi nejčastější případy patří potravinové alergie na arašídy, ořechy (mandle a para ořechy), vejce, mléko, ryby a korýše. Při styku s původcem potravinové alergie tělo produkuje specifické protilátky (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IgE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na „potlačení” alergenů těchto potravin, a po zkonzumování daného jídla imunitní systém zareaguje uvolněním histaminu a dalších přirozeně se vyskytujících chemických látek v těle.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Alergické reakce na potraviny se mohou značně lišit v závažnosti, přičemž některé z nich mohou být i smrtelné.</a:t>
            </a:r>
          </a:p>
        </p:txBody>
      </p:sp>
    </p:spTree>
    <p:extLst>
      <p:ext uri="{BB962C8B-B14F-4D97-AF65-F5344CB8AC3E}">
        <p14:creationId xmlns:p14="http://schemas.microsoft.com/office/powerpoint/2010/main" val="3761615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C90A3B-077A-0A46-28F6-DDA2BB5DE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5574" y="0"/>
            <a:ext cx="9418562" cy="1280890"/>
          </a:xfrm>
        </p:spPr>
        <p:txBody>
          <a:bodyPr/>
          <a:lstStyle/>
          <a:p>
            <a:r>
              <a:rPr lang="cs-CZ" dirty="0">
                <a:solidFill>
                  <a:srgbClr val="1A202C"/>
                </a:solidFill>
                <a:latin typeface="-apple-system"/>
              </a:rPr>
              <a:t>Je potravinová alergie či intolerance léčitelná?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B3D2EB-D60E-DC9B-8846-210605E78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4006" y="1029809"/>
            <a:ext cx="9987581" cy="5921406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cs-CZ" sz="4200" b="0" i="0" dirty="0">
                <a:solidFill>
                  <a:srgbClr val="1A202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Zkušenost - nežádoucí reakce na dané potraviny v průběhu let proměňují či mizí</a:t>
            </a:r>
          </a:p>
          <a:p>
            <a:pPr algn="l"/>
            <a:r>
              <a:rPr lang="cs-CZ" sz="4200" b="0" i="0" dirty="0">
                <a:solidFill>
                  <a:srgbClr val="1A202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 současné době je však potravinová alergie onemocnění, které není vyléčitelné. </a:t>
            </a:r>
          </a:p>
          <a:p>
            <a:pPr algn="l"/>
            <a:r>
              <a:rPr lang="cs-CZ" sz="4200" b="0" i="0" dirty="0">
                <a:solidFill>
                  <a:srgbClr val="1A202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Klíčová je eliminační dieta s vyloučením potraviny/potravin, jakékoli podávané léky mají jen podpůrnou úlohu.</a:t>
            </a:r>
          </a:p>
          <a:p>
            <a:pPr algn="l"/>
            <a:r>
              <a:rPr lang="cs-CZ" sz="4200" b="0" i="0" dirty="0">
                <a:solidFill>
                  <a:srgbClr val="1A202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 některých druhů potravinové alergie skutečně většina pacientů vyrůstá, tedy trpí jí v dětském věku a do dospělosti problémy vymizí. </a:t>
            </a:r>
          </a:p>
          <a:p>
            <a:pPr algn="l"/>
            <a:r>
              <a:rPr lang="cs-CZ" sz="4200" b="0" i="0" dirty="0">
                <a:solidFill>
                  <a:srgbClr val="1A202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Týká se to zejména alergie na mléko, vejce a pšeničnou mouku. Naopak alergie na ořechy, arašídy, ryby, mořské plody a semena bývá u většiny pacientů celoživotní.</a:t>
            </a:r>
          </a:p>
          <a:p>
            <a:pPr algn="l"/>
            <a:r>
              <a:rPr lang="cs-CZ" sz="4200" b="0" i="0" dirty="0">
                <a:solidFill>
                  <a:srgbClr val="1A202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 dnešní době se stále častěji mluví o škodlivosti lepku. Bezlepkovou dietu drží čím dál tím více lidí, nicméně jen u některých z nich je to životní nutnost v důsledku onemocnění, které se nazývá celiakie. </a:t>
            </a:r>
          </a:p>
          <a:p>
            <a:pPr algn="l"/>
            <a:r>
              <a:rPr lang="cs-CZ" sz="4200" b="0" i="0" dirty="0">
                <a:solidFill>
                  <a:srgbClr val="1A202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Celiakie celosvětově postihuje 1 % obyvatelstva, v ČR postihuje jednoho jedince ze 150.</a:t>
            </a:r>
          </a:p>
          <a:p>
            <a:pPr algn="l"/>
            <a:r>
              <a:rPr lang="cs-CZ" sz="4200" b="0" i="0" dirty="0">
                <a:solidFill>
                  <a:srgbClr val="1A202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Jedná se o autoimunitní onemocnění vyvolané kombinací mnoha faktorů – vliv prostředí včetně lepku a genetické dispozice. V současné době je jedinou účinnou léčbou bezlepková dieta. Její dodržování musí být celoživotní, neboť celiakie není zatím onemocněním jinak léčitelným. Nejedná se však o alergii, jak se mnozí mylně domnívají.</a:t>
            </a:r>
          </a:p>
          <a:p>
            <a:pPr algn="l"/>
            <a:r>
              <a:rPr lang="cs-CZ" sz="4200" b="0" i="0" dirty="0">
                <a:solidFill>
                  <a:srgbClr val="1A202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 posledních letech došlo k nárůstu počtu alergických pacientů geometrickou řadou. Podle nejnovějších statistik je alergický každý čtvrtý člověk.</a:t>
            </a:r>
          </a:p>
          <a:p>
            <a:pPr algn="l"/>
            <a:r>
              <a:rPr lang="cs-CZ" sz="4200" b="0" i="0" dirty="0">
                <a:solidFill>
                  <a:srgbClr val="1A202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Riziko potravinových alergií u dítěte činí asi 50 %, pokud jeden z rodičů prokazuje přecitlivělost na určitou potravinu, a 67-100 % v případě přecitlivělosti obou rodičů. </a:t>
            </a:r>
          </a:p>
        </p:txBody>
      </p:sp>
    </p:spTree>
    <p:extLst>
      <p:ext uri="{BB962C8B-B14F-4D97-AF65-F5344CB8AC3E}">
        <p14:creationId xmlns:p14="http://schemas.microsoft.com/office/powerpoint/2010/main" val="2671301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C90A3B-077A-0A46-28F6-DDA2BB5DE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3431" y="150921"/>
            <a:ext cx="9418562" cy="1280890"/>
          </a:xfrm>
        </p:spPr>
        <p:txBody>
          <a:bodyPr/>
          <a:lstStyle/>
          <a:p>
            <a:r>
              <a:rPr lang="cs-CZ" dirty="0">
                <a:solidFill>
                  <a:srgbClr val="1A202C"/>
                </a:solidFill>
                <a:latin typeface="-apple-system"/>
              </a:rPr>
              <a:t>Je potravinová alergie či intolerance léčitelná?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B3D2EB-D60E-DC9B-8846-210605E78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597" y="1553592"/>
            <a:ext cx="9418562" cy="5076721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cs-CZ" sz="3200" b="0" i="0" dirty="0">
                <a:solidFill>
                  <a:srgbClr val="1A202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 proto vhodné, pokud rodiče o svých alergiích vědí, upravit stravování matky v těhotenství tak, aby nedocházelo k senzibilizaci dítěte už v děloze. </a:t>
            </a:r>
          </a:p>
          <a:p>
            <a:pPr algn="l"/>
            <a:r>
              <a:rPr lang="cs-CZ" sz="3200" b="0" i="0" dirty="0">
                <a:solidFill>
                  <a:srgbClr val="1A202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 průběhu prvního roku života dochází k navození tzv. orální tolerance, tedy k tomu, že organismus na potraviny nereaguje alergickou reakcí. Jednou z možností, která je v posledních letech velmi diskutována, je možný preventivní vliv zavádění příkrmů do kojeneckého jídelníčku.</a:t>
            </a:r>
          </a:p>
          <a:p>
            <a:pPr algn="l"/>
            <a:r>
              <a:rPr lang="cs-CZ" sz="3200" b="0" i="0" dirty="0">
                <a:solidFill>
                  <a:srgbClr val="1A202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 dnešní době má 70 % pacientů s potravinovou alergií i alergii pylovou. Nejčastějšími alergeny jsou kravské mléko, ořechy, mák, ryby, sója, pšenice, mořští korýši a cizokrajné ovoce.</a:t>
            </a:r>
          </a:p>
          <a:p>
            <a:pPr algn="l"/>
            <a:r>
              <a:rPr lang="cs-CZ" sz="3200" b="0" i="0" dirty="0">
                <a:solidFill>
                  <a:srgbClr val="1A202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Při stravování alergiků mají negativní význam potravinová aditiva a doplňky (potravinová barviva, umělá sladidla, chemické přísady šumivých nápojů, vitaminových přípravků, léků), které jsou často primárním spouštěčem alergické reakce. </a:t>
            </a:r>
          </a:p>
          <a:p>
            <a:pPr algn="l"/>
            <a:r>
              <a:rPr lang="cs-CZ" sz="3200" b="0" i="0" dirty="0">
                <a:solidFill>
                  <a:srgbClr val="1A202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Přídatné látky se používají proto, aby zamaskovaly laciné náhražky používané místo dražších přírodních surovin.</a:t>
            </a:r>
          </a:p>
          <a:p>
            <a:pPr algn="l"/>
            <a:endParaRPr lang="cs-CZ" sz="3200" b="0" i="0" dirty="0">
              <a:solidFill>
                <a:srgbClr val="1A202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703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F64933-F70A-0995-0298-4E4F506CA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2350" y="165543"/>
            <a:ext cx="8911687" cy="781235"/>
          </a:xfrm>
        </p:spPr>
        <p:txBody>
          <a:bodyPr/>
          <a:lstStyle/>
          <a:p>
            <a:pPr algn="ctr"/>
            <a:r>
              <a:rPr lang="cs-CZ" dirty="0"/>
              <a:t>Intolerance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1FC61C-A407-07DA-4EA6-2AE48607C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1136" y="1478132"/>
            <a:ext cx="9312675" cy="4975934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Intolerance je snížená nebo chybějící schopnost strávit určitý druh potravy (nebo její část) a jde o nedostatek nebo úplnou absenci trávicích enzymů. </a:t>
            </a:r>
          </a:p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Tyto enzymy jsou látky produkované trávicí soustavou a žlázami s vnitřní sekrecí – nacházejí se například ve slinách, žaludečních šťávách, žluči a sekretu vylučovaném slinivkou břišní. </a:t>
            </a:r>
          </a:p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Potravinové intolerance jsou tedy dané nedostatkem enzymu pro štěpení dané látky, kupříkladu nesnášenlivost laktózy nebo jiných cukrů, což zpravidla vyvolává nejrůznější břišní diskomfort. </a:t>
            </a:r>
          </a:p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 se může jednat o nesnášenlivost histaminu v potravě, tzv. histaminovou intoleranci.</a:t>
            </a:r>
          </a:p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Příznaky intolerance</a:t>
            </a:r>
          </a:p>
          <a:p>
            <a:r>
              <a:rPr lang="cs-CZ" sz="20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Někteří lidé mohou například trpět nesnesitelnými bolestmi hlavy, zatímco jiní trpí nadýmáním, migrénou, častou únavou nebo mají kožní či respirační potíže.</a:t>
            </a: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767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F64933-F70A-0995-0298-4E4F506CA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2350" y="165543"/>
            <a:ext cx="8911687" cy="781235"/>
          </a:xfrm>
        </p:spPr>
        <p:txBody>
          <a:bodyPr/>
          <a:lstStyle/>
          <a:p>
            <a:pPr algn="ctr"/>
            <a:r>
              <a:rPr lang="cs-CZ" dirty="0"/>
              <a:t>Intolerance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1FC61C-A407-07DA-4EA6-2AE48607C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4513" y="946778"/>
            <a:ext cx="10360240" cy="583576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Nežádoucí reakce po pozření nevhodné potraviny vznikají jinak než při alergii. </a:t>
            </a:r>
          </a:p>
          <a:p>
            <a:r>
              <a:rPr lang="cs-CZ" dirty="0"/>
              <a:t>Příznaky se liší podle druhu potravinové intolerance. </a:t>
            </a:r>
          </a:p>
          <a:p>
            <a:r>
              <a:rPr lang="cs-CZ" dirty="0"/>
              <a:t>První se objevují obvykle 15-60 minut po pozření nadměrného množství netolerované potraviny. Intenzita příznaků je pak závislá na nedostatku rozhodujícího enzymu, kolik ho v těle chybí.</a:t>
            </a:r>
          </a:p>
          <a:p>
            <a:r>
              <a:rPr lang="cs-CZ" b="1" dirty="0"/>
              <a:t>K vyvolání potíží je obvykle potřeba větší porce dané potraviny </a:t>
            </a:r>
            <a:r>
              <a:rPr lang="cs-CZ" dirty="0"/>
              <a:t>– i to odděluje intoleranci od potravinové alergie. </a:t>
            </a:r>
          </a:p>
          <a:p>
            <a:r>
              <a:rPr lang="cs-CZ" dirty="0"/>
              <a:t>U alergie stačí minimální množství a dostaví se obtíže.</a:t>
            </a:r>
          </a:p>
          <a:p>
            <a:r>
              <a:rPr lang="cs-CZ" dirty="0"/>
              <a:t>Některé národy mají dokonce genetickou dispozici k tomu, že v určitém věku přestane jejich organismus produkovat různé druhy enzymů. </a:t>
            </a:r>
          </a:p>
          <a:p>
            <a:r>
              <a:rPr lang="cs-CZ" dirty="0"/>
              <a:t>Například  pokles laktázy nastává (enzymu, který se podílí na trávení laktózy) v tenkém střevě u 70 % populace ve věku 2-5 let, a to celosvětově. </a:t>
            </a:r>
          </a:p>
          <a:p>
            <a:r>
              <a:rPr lang="cs-CZ" dirty="0"/>
              <a:t>Schopnost trávit mléčný cukr se týká asi 25 milionů Evropanů – důvod je celkem jasný, přivykli jsme si na jiný druh stravy, než je mateřské mléko. </a:t>
            </a:r>
          </a:p>
          <a:p>
            <a:r>
              <a:rPr lang="cs-CZ" dirty="0"/>
              <a:t>Právě v případě nesnášenlivosti laktózy jde o nejčastější genetické postižení, se kterým jen těžko něco uděláte. </a:t>
            </a:r>
          </a:p>
          <a:p>
            <a:r>
              <a:rPr lang="cs-CZ" dirty="0"/>
              <a:t>Kromě genetiky je příčinou potravinové intolerance také porucha nebo snížení činnosti některého orgánu, který produkuje enzymy (slinivka, játra, tenké střevo).</a:t>
            </a:r>
          </a:p>
        </p:txBody>
      </p:sp>
    </p:spTree>
    <p:extLst>
      <p:ext uri="{BB962C8B-B14F-4D97-AF65-F5344CB8AC3E}">
        <p14:creationId xmlns:p14="http://schemas.microsoft.com/office/powerpoint/2010/main" val="1186789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870902-C10E-CAEE-0308-038FA535C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7515" y="180227"/>
            <a:ext cx="8911687" cy="1280890"/>
          </a:xfrm>
        </p:spPr>
        <p:txBody>
          <a:bodyPr/>
          <a:lstStyle/>
          <a:p>
            <a:pPr algn="ctr"/>
            <a:r>
              <a:rPr lang="cs-CZ" dirty="0"/>
              <a:t>Typy laktózové intolerance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5EA2BF-9E03-0085-AD06-904D0F6EF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0838" y="1174812"/>
            <a:ext cx="9537685" cy="5439052"/>
          </a:xfrm>
        </p:spPr>
        <p:txBody>
          <a:bodyPr>
            <a:normAutofit fontScale="850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sz="2600" b="1" i="0" dirty="0">
                <a:solidFill>
                  <a:srgbClr val="3032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Vrozená laktózová intolerance:</a:t>
            </a:r>
            <a:r>
              <a:rPr lang="cs-CZ" sz="2600" b="0" i="0" dirty="0">
                <a:solidFill>
                  <a:srgbClr val="3032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zde mluvíme o stavu, kdy tělo nedokáže trávit laktózu již od narození. Jde o velmi vzácný typ laktózové intolerance.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600" b="1" i="0" dirty="0">
                <a:solidFill>
                  <a:srgbClr val="3032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Primární laktózová intolerance</a:t>
            </a:r>
            <a:r>
              <a:rPr lang="cs-CZ" sz="2600" b="0" i="0" dirty="0">
                <a:solidFill>
                  <a:srgbClr val="3032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jde o nejčastější typ, kdy se s věkem postupně snižuje produkce laktázy v těle.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600" b="1" i="0" dirty="0">
                <a:solidFill>
                  <a:srgbClr val="3032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Sekundární typ laktózové intolerance</a:t>
            </a:r>
            <a:r>
              <a:rPr lang="cs-CZ" sz="2600" b="0" i="0" dirty="0">
                <a:solidFill>
                  <a:srgbClr val="3032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zde je na vině nějaké jiné poškození či onemocnění trávicího traktu, které urychluje průchod tráveniny tenkým střevem, čímž dochází ke znemožnění jejího úplného strávení.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600" b="0" i="0" dirty="0">
                <a:solidFill>
                  <a:srgbClr val="3032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Tvorba laktázy v organismu je </a:t>
            </a:r>
            <a:r>
              <a:rPr lang="cs-CZ" sz="2600" b="1" i="0" dirty="0">
                <a:solidFill>
                  <a:srgbClr val="3032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nejvýše zachována v severozápadních zemích Evropy</a:t>
            </a:r>
            <a:r>
              <a:rPr lang="cs-CZ" sz="2600" b="0" i="0" dirty="0">
                <a:solidFill>
                  <a:srgbClr val="3032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například v Dánsku se udává, že laktózovou intolerancí trpí jen 4 % populace.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600" b="0" i="0" dirty="0">
                <a:solidFill>
                  <a:srgbClr val="3032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 laktózou si příliš nerozumí v asijských zemích jako je např. Jižní Korea, Vietnam nebo Thajsko. Laktózovou intolerancí zde</a:t>
            </a:r>
            <a:r>
              <a:rPr lang="cs-CZ" sz="2600" b="1" i="0" dirty="0">
                <a:solidFill>
                  <a:srgbClr val="3032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trpí téměř každý</a:t>
            </a:r>
            <a:r>
              <a:rPr lang="cs-CZ" sz="2600" b="0" i="0" dirty="0">
                <a:solidFill>
                  <a:srgbClr val="3032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600" b="0" i="0" dirty="0">
                <a:solidFill>
                  <a:srgbClr val="3032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Podobně špatně je na tom také Subsaharská Afrika, kde laktózovou intolerancí </a:t>
            </a:r>
            <a:r>
              <a:rPr lang="cs-CZ" sz="2600" b="1" i="0" dirty="0">
                <a:solidFill>
                  <a:srgbClr val="3032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trpí více než 80 % místní populace</a:t>
            </a:r>
            <a:r>
              <a:rPr lang="cs-CZ" sz="2600" b="0" i="0" dirty="0">
                <a:solidFill>
                  <a:srgbClr val="3032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1439802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1892</TotalTime>
  <Words>4955</Words>
  <Application>Microsoft Office PowerPoint</Application>
  <PresentationFormat>Širokoúhlá obrazovka</PresentationFormat>
  <Paragraphs>249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4" baseType="lpstr">
      <vt:lpstr>-apple-system</vt:lpstr>
      <vt:lpstr>Arial</vt:lpstr>
      <vt:lpstr>Century Gothic</vt:lpstr>
      <vt:lpstr>Inter</vt:lpstr>
      <vt:lpstr>Times New Roman</vt:lpstr>
      <vt:lpstr>Wingdings 3</vt:lpstr>
      <vt:lpstr>Stébla</vt:lpstr>
      <vt:lpstr>Rozdíly mezi léčebnými  a komerčními dietami </vt:lpstr>
      <vt:lpstr>Zdravotní diety</vt:lpstr>
      <vt:lpstr>Alergie a intolerance</vt:lpstr>
      <vt:lpstr>Alergie</vt:lpstr>
      <vt:lpstr>Je potravinová alergie či intolerance léčitelná? </vt:lpstr>
      <vt:lpstr>Je potravinová alergie či intolerance léčitelná? </vt:lpstr>
      <vt:lpstr>Intolerance</vt:lpstr>
      <vt:lpstr>Intolerance</vt:lpstr>
      <vt:lpstr>Typy laktózové intolerance</vt:lpstr>
      <vt:lpstr>Prezentace aplikace PowerPoint</vt:lpstr>
      <vt:lpstr>Důležité je určit si “prahovou hodnotu” laktózy, jejíž konzumace vám ještě nedělá potíže.  </vt:lpstr>
      <vt:lpstr>Histaminová intolerance</vt:lpstr>
      <vt:lpstr>Histaminová intolerance</vt:lpstr>
      <vt:lpstr>Histaminová intolerance</vt:lpstr>
      <vt:lpstr>Histaminová intolerance</vt:lpstr>
      <vt:lpstr>Histaminová dieta</vt:lpstr>
      <vt:lpstr>Histaminová dieta</vt:lpstr>
      <vt:lpstr>Diety „komerční“</vt:lpstr>
      <vt:lpstr>Paleo</vt:lpstr>
      <vt:lpstr>Paleo</vt:lpstr>
      <vt:lpstr>Paleo</vt:lpstr>
      <vt:lpstr>Diety s omezením</vt:lpstr>
      <vt:lpstr>Diety s omezením</vt:lpstr>
      <vt:lpstr>Diety s omezením</vt:lpstr>
      <vt:lpstr>Diety s omezením</vt:lpstr>
      <vt:lpstr>Diety s omezením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Pavel Suchánek</dc:creator>
  <cp:lastModifiedBy>Pavel Suchánek</cp:lastModifiedBy>
  <cp:revision>4</cp:revision>
  <dcterms:created xsi:type="dcterms:W3CDTF">2022-10-16T20:48:38Z</dcterms:created>
  <dcterms:modified xsi:type="dcterms:W3CDTF">2023-12-13T16:36:01Z</dcterms:modified>
</cp:coreProperties>
</file>